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4" r:id="rId2"/>
    <p:sldId id="273" r:id="rId3"/>
    <p:sldId id="272" r:id="rId4"/>
    <p:sldId id="257" r:id="rId5"/>
    <p:sldId id="258" r:id="rId6"/>
    <p:sldId id="259" r:id="rId7"/>
    <p:sldId id="266" r:id="rId8"/>
    <p:sldId id="275" r:id="rId9"/>
    <p:sldId id="270" r:id="rId10"/>
    <p:sldId id="276" r:id="rId11"/>
    <p:sldId id="277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030C"/>
    <a:srgbClr val="FF3F3F"/>
    <a:srgbClr val="F8DCD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36" autoAdjust="0"/>
  </p:normalViewPr>
  <p:slideViewPr>
    <p:cSldViewPr snapToGrid="0">
      <p:cViewPr varScale="1">
        <p:scale>
          <a:sx n="86" d="100"/>
          <a:sy n="86" d="100"/>
        </p:scale>
        <p:origin x="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2A1C2-7280-4A62-B42A-5CE8543DF902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D3335-455F-4F41-BAEF-3C1504898A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71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Belgian</a:t>
            </a:r>
            <a:r>
              <a:rPr lang="it-IT" dirty="0"/>
              <a:t> </a:t>
            </a:r>
            <a:r>
              <a:rPr lang="it-IT" dirty="0" err="1"/>
              <a:t>education</a:t>
            </a:r>
            <a:r>
              <a:rPr lang="it-IT" dirty="0"/>
              <a:t> system </a:t>
            </a:r>
            <a:r>
              <a:rPr lang="it-IT" dirty="0" err="1"/>
              <a:t>is</a:t>
            </a:r>
            <a:r>
              <a:rPr lang="it-IT" dirty="0"/>
              <a:t> the one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teachers</a:t>
            </a:r>
            <a:r>
              <a:rPr lang="it-IT" dirty="0"/>
              <a:t> and </a:t>
            </a:r>
            <a:r>
              <a:rPr lang="it-IT" dirty="0" err="1"/>
              <a:t>parents</a:t>
            </a:r>
            <a:r>
              <a:rPr lang="it-IT" dirty="0"/>
              <a:t> collaborate </a:t>
            </a:r>
            <a:r>
              <a:rPr lang="it-IT" dirty="0" err="1"/>
              <a:t>least</a:t>
            </a:r>
            <a:r>
              <a:rPr lang="it-IT" dirty="0"/>
              <a:t> </a:t>
            </a:r>
            <a:r>
              <a:rPr lang="it-IT" dirty="0" err="1"/>
              <a:t>frequently</a:t>
            </a:r>
            <a:r>
              <a:rPr lang="it-IT" dirty="0"/>
              <a:t>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education</a:t>
            </a:r>
            <a:r>
              <a:rPr lang="it-IT" dirty="0"/>
              <a:t> systems </a:t>
            </a:r>
            <a:r>
              <a:rPr lang="it-IT" dirty="0" err="1"/>
              <a:t>participating</a:t>
            </a:r>
            <a:r>
              <a:rPr lang="it-IT" dirty="0"/>
              <a:t> in the </a:t>
            </a:r>
            <a:r>
              <a:rPr lang="it-IT" dirty="0" err="1"/>
              <a:t>OECD’s</a:t>
            </a:r>
            <a:r>
              <a:rPr lang="it-IT" dirty="0"/>
              <a:t> international survey</a:t>
            </a:r>
          </a:p>
          <a:p>
            <a:br>
              <a:rPr lang="it-IT" dirty="0"/>
            </a:b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4D3335-455F-4F41-BAEF-3C1504898A7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5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002784-E0A3-DFC8-56FD-269001FC8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CAD6851-C647-92DD-88E3-9A2E624A0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61BC5E-1C93-A54B-2D62-84B94D827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3676AE-FA02-7E1E-F792-9BCA33B8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A705A2-4F69-190F-3B20-7B989E63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760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E6B658-8957-9024-3D36-1691734B3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00E5DC-BFBF-6C7C-6CA7-247BC6D3D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9A7BE6-F57C-1667-2655-4F6C4FE01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D6C3F9-FF97-6799-FD62-0F655E24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93CFB4-7B4B-2B1B-AD6F-31837270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222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B4E4CB9-C15F-9410-88E4-4B0C4299C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583DAF-ACCD-3AFD-9B57-19D205196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9CA77D-3E7D-AE87-95D4-AC59126BA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3E7E91-1300-9C08-7A0D-B9B40412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E4E24A-EF62-12C8-720B-322C4265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67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731594-679C-E248-C326-A0A41FE8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994F22-9674-B07F-3038-6CDB8A498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7B9BAC-A44A-2126-B9B2-57ECC51B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56FFBF-4885-CA63-43A9-39FD01AEE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037187-1E48-3FC8-406B-172240075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840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E059F5-EC28-7A3B-55D3-87503522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B83D2D-0F44-5A9C-9271-3815D8F72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B5EE48-575B-DBD1-F593-5985318F7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F0BD27-8AAA-2204-C2A0-842F3EAE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C57E8F-90EE-0B88-68D6-73A522E85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47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E55D0E-54F3-9F72-5E9C-27ED0B48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07412C-9B24-EA15-D27C-1FDE0C6B0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757314-DA91-1EB9-7285-749F1D630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3E924-22DD-5FD6-4FDA-914C0FB8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7ABE36-325D-8C81-94C9-451BB2545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C6FA0A-02EC-6D71-3229-034623941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29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88CAA-E94E-E2CD-E2BD-C085792B0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B075AD-4598-CA9C-59BB-F82CC6998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8F4CAF-E7CE-12DE-8365-915AE3CF8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3427E6-B48E-A178-96FE-F8632CB23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0C414B8-EB9A-55DA-EA80-CDE9FAB599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50A65F3-114C-8A17-0631-862C32E1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46D6727-2B0C-0102-8611-E3A77191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2D892AD-68BC-C056-A487-3CB9E334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86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0350AA-0B47-5ACE-ED2C-3BB5DAC2F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8ECA69-2AA0-A8DD-E4BF-000D5036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3F35309-72CC-0FB4-C64B-8F6DB5778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9CB41B-3970-2777-D364-FD2912E2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05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533973D-7D0D-1A34-A873-6131F202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B65FAB-5B25-9427-0311-6AE0CF17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2EC51C-FAEC-84B6-422B-9EE4C2598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32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A99B4-DCC7-E061-DB22-71398396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3B9A3C-155E-83F9-ED07-6CA85CAAE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27486A-E0BC-55F5-2F23-D4DFF663D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981FC0-E6BB-CAE0-B8F8-ED297327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0A211C-DD83-2093-988B-937999FF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CF9D55-E12D-1761-A569-D1EF257F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96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F098D5-8FFD-6A6C-9CF4-86329396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4F96027-C69A-64AD-2F5E-DCBEF4C39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463B58-38A0-7F39-87DB-DC7A42095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22CD3B-915A-CDC1-C960-9FD442FB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A8C929-093E-DA66-09A0-1214F47C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54BEEA-0E53-2BC5-4936-FED9782C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95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784DF4E-8CBC-D1FD-D16F-FDBA725C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0BE23F-9592-A7F3-5360-DF8F087C5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320358-2B5F-11FE-4F43-4A98AD246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A7F9C-8B2C-4880-90BC-C80F4184C525}" type="datetimeFigureOut">
              <a:rPr lang="it-IT" smtClean="0"/>
              <a:t>22/05/2026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267F22-C5B0-5FC3-3DC9-087DD547B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65D9DD-96C2-091E-9DCF-15601FCC2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842D29-6071-4E4B-8C6C-55EA4E7A04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65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8.xml"/><Relationship Id="rId7" Type="http://schemas.openxmlformats.org/officeDocument/2006/relationships/image" Target="../media/image4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1.xml"/><Relationship Id="rId7" Type="http://schemas.microsoft.com/office/2007/relationships/hdphoto" Target="../media/hdphoto1.wdp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4" Type="http://schemas.openxmlformats.org/officeDocument/2006/relationships/tags" Target="../tags/tag4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tags" Target="../tags/tag7.xml"/><Relationship Id="rId21" Type="http://schemas.openxmlformats.org/officeDocument/2006/relationships/image" Target="../media/image3.png"/><Relationship Id="rId7" Type="http://schemas.openxmlformats.org/officeDocument/2006/relationships/tags" Target="../tags/tag11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tags" Target="../tags/tag6.xml"/><Relationship Id="rId16" Type="http://schemas.openxmlformats.org/officeDocument/2006/relationships/image" Target="../media/image10.png"/><Relationship Id="rId20" Type="http://schemas.openxmlformats.org/officeDocument/2006/relationships/image" Target="../media/image2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15" Type="http://schemas.openxmlformats.org/officeDocument/2006/relationships/image" Target="../media/image9.png"/><Relationship Id="rId23" Type="http://schemas.openxmlformats.org/officeDocument/2006/relationships/image" Target="../media/image5.png"/><Relationship Id="rId10" Type="http://schemas.openxmlformats.org/officeDocument/2006/relationships/tags" Target="../tags/tag14.xml"/><Relationship Id="rId19" Type="http://schemas.openxmlformats.org/officeDocument/2006/relationships/image" Target="../media/image13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8.png"/><Relationship Id="rId2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.jpeg"/><Relationship Id="rId3" Type="http://schemas.openxmlformats.org/officeDocument/2006/relationships/tags" Target="../tags/tag17.xml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17" Type="http://schemas.openxmlformats.org/officeDocument/2006/relationships/image" Target="../media/image21.png"/><Relationship Id="rId2" Type="http://schemas.openxmlformats.org/officeDocument/2006/relationships/tags" Target="../tags/tag16.xml"/><Relationship Id="rId16" Type="http://schemas.openxmlformats.org/officeDocument/2006/relationships/image" Target="../media/image20.png"/><Relationship Id="rId1" Type="http://schemas.openxmlformats.org/officeDocument/2006/relationships/tags" Target="../tags/tag15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0.xml"/><Relationship Id="rId7" Type="http://schemas.openxmlformats.org/officeDocument/2006/relationships/image" Target="../media/image4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3.xml"/><Relationship Id="rId7" Type="http://schemas.openxmlformats.org/officeDocument/2006/relationships/image" Target="../media/image24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26.xml"/><Relationship Id="rId7" Type="http://schemas.openxmlformats.org/officeDocument/2006/relationships/image" Target="../media/image3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29.xml"/><Relationship Id="rId7" Type="http://schemas.openxmlformats.org/officeDocument/2006/relationships/image" Target="../media/image4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2.xml"/><Relationship Id="rId7" Type="http://schemas.openxmlformats.org/officeDocument/2006/relationships/image" Target="../media/image4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35.xml"/><Relationship Id="rId7" Type="http://schemas.openxmlformats.org/officeDocument/2006/relationships/image" Target="../media/image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B85CB6-11E7-4BF8-82C7-DF239C810FFE}"/>
              </a:ext>
            </a:extLst>
          </p:cNvPr>
          <p:cNvSpPr txBox="1"/>
          <p:nvPr/>
        </p:nvSpPr>
        <p:spPr>
          <a:xfrm>
            <a:off x="542163" y="1278449"/>
            <a:ext cx="597789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school directors'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parental school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French-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of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multi-</a:t>
            </a:r>
            <a:r>
              <a:rPr lang="it-IT" sz="3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informant</a:t>
            </a:r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qualitative study</a:t>
            </a:r>
            <a:endParaRPr lang="it-IT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0DC6750-3195-B17C-D569-56B48ED2AC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4346" r="36423" b="11414"/>
          <a:stretch>
            <a:fillRect/>
          </a:stretch>
        </p:blipFill>
        <p:spPr>
          <a:xfrm>
            <a:off x="6805238" y="1569479"/>
            <a:ext cx="5386762" cy="3449815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3DDC0F53-131E-B8C4-6FA2-B57B82D5BBCC}"/>
              </a:ext>
            </a:extLst>
          </p:cNvPr>
          <p:cNvGrpSpPr/>
          <p:nvPr/>
        </p:nvGrpSpPr>
        <p:grpSpPr>
          <a:xfrm>
            <a:off x="10173109" y="336736"/>
            <a:ext cx="1475424" cy="868290"/>
            <a:chOff x="10173109" y="336736"/>
            <a:chExt cx="1475424" cy="86829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706231F-0C0E-D8BF-89DF-DC1B4A83911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" t="36373" r="86222" b="42400"/>
            <a:stretch>
              <a:fillRect/>
            </a:stretch>
          </p:blipFill>
          <p:spPr>
            <a:xfrm>
              <a:off x="11130677" y="336736"/>
              <a:ext cx="517856" cy="502598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51513601-161F-A186-A8C7-B5B6D7B79FB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09" y="420863"/>
              <a:ext cx="659267" cy="41847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EAD16A1-4618-F9E7-5F95-3A7ABE74936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6" t="36373" r="9710" b="42400"/>
            <a:stretch>
              <a:fillRect/>
            </a:stretch>
          </p:blipFill>
          <p:spPr>
            <a:xfrm>
              <a:off x="10173109" y="945424"/>
              <a:ext cx="1475424" cy="259602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79B2EE-AF34-2D16-4BD6-4F8C294E61FD}"/>
              </a:ext>
            </a:extLst>
          </p:cNvPr>
          <p:cNvSpPr txBox="1"/>
          <p:nvPr/>
        </p:nvSpPr>
        <p:spPr>
          <a:xfrm>
            <a:off x="1512532" y="5579551"/>
            <a:ext cx="4037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Annalisa Soncini &amp; Stijn Van </a:t>
            </a:r>
            <a:r>
              <a:rPr lang="en-GB" sz="16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Petegem</a:t>
            </a:r>
            <a:endParaRPr lang="en-GB" sz="1600" dirty="0">
              <a:solidFill>
                <a:srgbClr val="7030A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libre de Bruxelles</a:t>
            </a:r>
            <a:endParaRPr lang="it-IT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1D510AA-A057-12BA-CA7A-FDA7B723D5D1}"/>
              </a:ext>
            </a:extLst>
          </p:cNvPr>
          <p:cNvGrpSpPr/>
          <p:nvPr/>
        </p:nvGrpSpPr>
        <p:grpSpPr>
          <a:xfrm>
            <a:off x="1009650" y="610734"/>
            <a:ext cx="8126069" cy="457200"/>
            <a:chOff x="1009650" y="610734"/>
            <a:chExt cx="8126069" cy="45720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E07D43C-7C3F-8066-6EF4-03031CC5E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09650" y="610734"/>
              <a:ext cx="1028700" cy="457200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74560423-6C34-087D-6F8E-3F07F63FEC6F}"/>
                </a:ext>
              </a:extLst>
            </p:cNvPr>
            <p:cNvSpPr txBox="1"/>
            <p:nvPr/>
          </p:nvSpPr>
          <p:spPr>
            <a:xfrm>
              <a:off x="2038350" y="670057"/>
              <a:ext cx="70973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accent5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2026 Annual meeting of the Belgian Association for Psychological Sciences</a:t>
              </a: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5568C6-4C16-2DE2-6924-3BEB5722E6C7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93B8941-ECAB-ECEE-5A69-BB43A5B084B7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478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FE0B8-9FAA-A18E-1978-090577C91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0E4954-8039-AD3B-6334-11FA5CB374F0}"/>
              </a:ext>
            </a:extLst>
          </p:cNvPr>
          <p:cNvSpPr txBox="1"/>
          <p:nvPr/>
        </p:nvSpPr>
        <p:spPr>
          <a:xfrm>
            <a:off x="472023" y="677276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model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reformulated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by Fan et al. (2018)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8AE1C23-8776-432C-66ED-A59A13458B4E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7A1C8F0D-9803-3AEB-7784-E309540DC33D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99F253E7-03D2-5875-BE68-5045C5936D1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F545E5AB-DEB6-8146-CB7B-C9F8271FD6DA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7414D5BB-862F-8285-3D21-EBC858BBBCB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C73869B-DFA5-461A-5AB0-C59CC21AD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3B05248C-77FA-ED6A-FE3B-6406E4D9E4D2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7BE7F0E-D227-CFBB-02FD-F8CA6B10C393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7EFA9AC0-3A76-A435-D7A6-E2DA714BD320}"/>
              </a:ext>
            </a:extLst>
          </p:cNvPr>
          <p:cNvGrpSpPr/>
          <p:nvPr/>
        </p:nvGrpSpPr>
        <p:grpSpPr>
          <a:xfrm>
            <a:off x="467732" y="1575327"/>
            <a:ext cx="11146363" cy="3818433"/>
            <a:chOff x="303688" y="2296115"/>
            <a:chExt cx="11146363" cy="381843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A47F77B-D068-DA21-4D85-19BF14994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35" t="67728" r="24835" b="3238"/>
            <a:stretch>
              <a:fillRect/>
            </a:stretch>
          </p:blipFill>
          <p:spPr>
            <a:xfrm>
              <a:off x="5471197" y="2296115"/>
              <a:ext cx="5978854" cy="38184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DBCEAC2-D418-8279-C66A-C2425F203A26}"/>
                </a:ext>
              </a:extLst>
            </p:cNvPr>
            <p:cNvSpPr txBox="1"/>
            <p:nvPr/>
          </p:nvSpPr>
          <p:spPr>
            <a:xfrm>
              <a:off x="3908164" y="3678659"/>
              <a:ext cx="874848" cy="6001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latin typeface="Arial" panose="020B0604020202020204" pitchFamily="34" charset="0"/>
                  <a:cs typeface="Arial" panose="020B0604020202020204" pitchFamily="34" charset="0"/>
                </a:rPr>
                <a:t>School system </a:t>
              </a:r>
              <a:r>
                <a:rPr lang="it-IT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endParaRPr lang="it-IT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430969C-CCF5-CD33-B067-4C78DE622672}"/>
                </a:ext>
              </a:extLst>
            </p:cNvPr>
            <p:cNvSpPr txBox="1"/>
            <p:nvPr/>
          </p:nvSpPr>
          <p:spPr>
            <a:xfrm>
              <a:off x="3423652" y="2563880"/>
              <a:ext cx="874849" cy="6001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Societal</a:t>
              </a:r>
              <a:r>
                <a:rPr lang="it-IT" sz="1100" dirty="0">
                  <a:latin typeface="Arial" panose="020B0604020202020204" pitchFamily="34" charset="0"/>
                  <a:cs typeface="Arial" panose="020B0604020202020204" pitchFamily="34" charset="0"/>
                </a:rPr>
                <a:t> pressure on </a:t>
              </a:r>
              <a:r>
                <a:rPr lang="it-IT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endParaRPr lang="it-IT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A75CF9D9-BC42-3A35-F14D-E56537A7F62F}"/>
                </a:ext>
              </a:extLst>
            </p:cNvPr>
            <p:cNvSpPr txBox="1"/>
            <p:nvPr/>
          </p:nvSpPr>
          <p:spPr>
            <a:xfrm>
              <a:off x="6171560" y="4374957"/>
              <a:ext cx="874848" cy="430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latin typeface="Arial" panose="020B0604020202020204" pitchFamily="34" charset="0"/>
                  <a:cs typeface="Arial" panose="020B0604020202020204" pitchFamily="34" charset="0"/>
                </a:rPr>
                <a:t>Teachers </a:t>
              </a:r>
              <a:r>
                <a:rPr lang="it-IT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endParaRPr lang="it-IT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3DCD6EEF-6BF3-2ED8-0011-7F8E8A144595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4298501" y="2863962"/>
              <a:ext cx="2047545" cy="531212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618CE2B5-DFDE-97EE-1FA4-58FDA4DCB04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7046408" y="4275709"/>
              <a:ext cx="1116285" cy="31469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54D7EB3A-1613-3B05-56C7-75A22A504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90" t="52444" r="42248" b="36850"/>
            <a:stretch>
              <a:fillRect/>
            </a:stretch>
          </p:blipFill>
          <p:spPr>
            <a:xfrm>
              <a:off x="303688" y="2798912"/>
              <a:ext cx="3025520" cy="19637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38" name="Freccia a destra 37">
              <a:extLst>
                <a:ext uri="{FF2B5EF4-FFF2-40B4-BE49-F238E27FC236}">
                  <a16:creationId xmlns:a16="http://schemas.microsoft.com/office/drawing/2014/main" id="{D3D57EBF-16A8-A260-012C-711722CAFAE2}"/>
                </a:ext>
              </a:extLst>
            </p:cNvPr>
            <p:cNvSpPr/>
            <p:nvPr/>
          </p:nvSpPr>
          <p:spPr>
            <a:xfrm>
              <a:off x="3107062" y="3794075"/>
              <a:ext cx="706658" cy="369332"/>
            </a:xfrm>
            <a:prstGeom prst="rightArrow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ccia a destra 14">
              <a:extLst>
                <a:ext uri="{FF2B5EF4-FFF2-40B4-BE49-F238E27FC236}">
                  <a16:creationId xmlns:a16="http://schemas.microsoft.com/office/drawing/2014/main" id="{FC5263EC-8789-AAFE-101A-28DEA0C221CD}"/>
                </a:ext>
              </a:extLst>
            </p:cNvPr>
            <p:cNvSpPr/>
            <p:nvPr/>
          </p:nvSpPr>
          <p:spPr>
            <a:xfrm>
              <a:off x="4882965" y="3794075"/>
              <a:ext cx="706658" cy="369332"/>
            </a:xfrm>
            <a:prstGeom prst="rightArrow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189F3771-3F31-A7B7-2B30-2A4944A4F67F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 flipV="1">
              <a:off x="1907628" y="2863962"/>
              <a:ext cx="1516024" cy="391296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5B09B0B3-5D30-20CB-5C59-AC64203D77BE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6608984" y="4805844"/>
              <a:ext cx="921806" cy="368322"/>
            </a:xfrm>
            <a:prstGeom prst="straightConnector1">
              <a:avLst/>
            </a:prstGeom>
            <a:ln>
              <a:solidFill>
                <a:srgbClr val="B9030C"/>
              </a:solidFill>
              <a:prstDash val="dashDot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1BAAD6A5-FE75-3757-06F7-62A744E3DE06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6608984" y="3880624"/>
              <a:ext cx="661611" cy="494333"/>
            </a:xfrm>
            <a:prstGeom prst="straightConnector1">
              <a:avLst/>
            </a:prstGeom>
            <a:ln>
              <a:solidFill>
                <a:srgbClr val="B9030C"/>
              </a:solidFill>
              <a:prstDash val="dashDot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A14E1E50-40EF-5228-0812-3A619648F7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6408" y="3423614"/>
              <a:ext cx="1991133" cy="1064093"/>
            </a:xfrm>
            <a:prstGeom prst="straightConnector1">
              <a:avLst/>
            </a:prstGeom>
            <a:ln>
              <a:solidFill>
                <a:srgbClr val="B9030C"/>
              </a:solidFill>
              <a:prstDash val="dashDot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896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6B139-FA7F-FEF9-E0E5-A7DE8F58E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76BF36C-0190-1AC1-65A7-4F891DB2A6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4346" r="36423" b="11414"/>
          <a:stretch>
            <a:fillRect/>
          </a:stretch>
        </p:blipFill>
        <p:spPr>
          <a:xfrm>
            <a:off x="6805238" y="1569479"/>
            <a:ext cx="5386762" cy="3449815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5C9642A5-A9E1-0B9E-70BF-5ADE7A6AD75D}"/>
              </a:ext>
            </a:extLst>
          </p:cNvPr>
          <p:cNvGrpSpPr/>
          <p:nvPr/>
        </p:nvGrpSpPr>
        <p:grpSpPr>
          <a:xfrm>
            <a:off x="10173109" y="336736"/>
            <a:ext cx="1475424" cy="868290"/>
            <a:chOff x="10173109" y="336736"/>
            <a:chExt cx="1475424" cy="86829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1A30BA5-26F6-70D1-75E2-D26B7C3A2F0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" t="36373" r="86222" b="42400"/>
            <a:stretch>
              <a:fillRect/>
            </a:stretch>
          </p:blipFill>
          <p:spPr>
            <a:xfrm>
              <a:off x="11130677" y="336736"/>
              <a:ext cx="517856" cy="502598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34F6B44-2E83-9CDC-B38A-3F9D1C45C87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09" y="420863"/>
              <a:ext cx="659267" cy="41847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B8E54FD-9F36-DC72-3C4A-BD4F56180D5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6" t="36373" r="9710" b="42400"/>
            <a:stretch>
              <a:fillRect/>
            </a:stretch>
          </p:blipFill>
          <p:spPr>
            <a:xfrm>
              <a:off x="10173109" y="945424"/>
              <a:ext cx="1475424" cy="259602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EDE2FF0-2393-7A24-2FE0-530D432318D7}"/>
              </a:ext>
            </a:extLst>
          </p:cNvPr>
          <p:cNvSpPr txBox="1"/>
          <p:nvPr/>
        </p:nvSpPr>
        <p:spPr>
          <a:xfrm>
            <a:off x="1512532" y="5579551"/>
            <a:ext cx="40371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Annalisa Soncini &amp; Stijn Van </a:t>
            </a:r>
            <a:r>
              <a:rPr lang="en-GB" sz="16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Petegem</a:t>
            </a:r>
            <a:endParaRPr lang="en-GB" sz="1600" dirty="0">
              <a:solidFill>
                <a:srgbClr val="7030A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libre de Bruxelles</a:t>
            </a:r>
            <a:endParaRPr lang="it-IT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40A9848B-27A3-E497-401D-7EE5964908D5}"/>
              </a:ext>
            </a:extLst>
          </p:cNvPr>
          <p:cNvGrpSpPr/>
          <p:nvPr/>
        </p:nvGrpSpPr>
        <p:grpSpPr>
          <a:xfrm>
            <a:off x="1009650" y="610734"/>
            <a:ext cx="8126069" cy="457200"/>
            <a:chOff x="1009650" y="610734"/>
            <a:chExt cx="8126069" cy="45720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2D290F0-EF09-4AE3-A60F-C4F65ACD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09650" y="610734"/>
              <a:ext cx="1028700" cy="457200"/>
            </a:xfrm>
            <a:prstGeom prst="rect">
              <a:avLst/>
            </a:prstGeom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5C260AC4-D5A3-ABB1-AB75-67A8589B7BBB}"/>
                </a:ext>
              </a:extLst>
            </p:cNvPr>
            <p:cNvSpPr txBox="1"/>
            <p:nvPr/>
          </p:nvSpPr>
          <p:spPr>
            <a:xfrm>
              <a:off x="2038350" y="670057"/>
              <a:ext cx="70973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accent5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2026 Annual meeting of the Belgian Association for Psychological Sciences</a:t>
              </a: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8C47A423-4782-2309-0282-F67D4D189FC5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A46471E-8524-96FF-2B1E-89838837ECC7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A77D94-1E7D-A692-2BD8-07E05C4ED1FC}"/>
              </a:ext>
            </a:extLst>
          </p:cNvPr>
          <p:cNvSpPr txBox="1"/>
          <p:nvPr/>
        </p:nvSpPr>
        <p:spPr>
          <a:xfrm>
            <a:off x="7270278" y="5469458"/>
            <a:ext cx="4037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Thank you fo</a:t>
            </a:r>
            <a:r>
              <a:rPr lang="en-GB" sz="1600" b="1" dirty="0">
                <a:solidFill>
                  <a:srgbClr val="7030A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 your attention!</a:t>
            </a:r>
            <a:endParaRPr lang="it-IT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F4B7DC-3869-449D-9881-A4BB6A1A2D33}"/>
              </a:ext>
            </a:extLst>
          </p:cNvPr>
          <p:cNvSpPr txBox="1"/>
          <p:nvPr/>
        </p:nvSpPr>
        <p:spPr>
          <a:xfrm>
            <a:off x="542163" y="1278449"/>
            <a:ext cx="597789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school directors'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parental school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French-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of </a:t>
            </a:r>
            <a:r>
              <a:rPr lang="it-IT" sz="32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it-IT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multi-</a:t>
            </a:r>
            <a:r>
              <a:rPr lang="it-IT" sz="32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informant</a:t>
            </a:r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qualitative study</a:t>
            </a:r>
            <a:endParaRPr lang="it-IT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0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B0A6C3-C5CE-620A-A816-6F6CD3FC1F7E}"/>
              </a:ext>
            </a:extLst>
          </p:cNvPr>
          <p:cNvSpPr txBox="1"/>
          <p:nvPr/>
        </p:nvSpPr>
        <p:spPr>
          <a:xfrm>
            <a:off x="4866401" y="3135860"/>
            <a:ext cx="715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school-family partnership </a:t>
            </a:r>
          </a:p>
        </p:txBody>
      </p:sp>
      <p:pic>
        <p:nvPicPr>
          <p:cNvPr id="7" name="Immagine 6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670EEBAB-5D0D-B8B1-A41F-3BCCAC2E7A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 t="64573" r="25000" b="18148"/>
          <a:stretch>
            <a:fillRect/>
          </a:stretch>
        </p:blipFill>
        <p:spPr>
          <a:xfrm>
            <a:off x="7547845" y="4164277"/>
            <a:ext cx="3855396" cy="1295732"/>
          </a:xfrm>
          <a:prstGeom prst="rect">
            <a:avLst/>
          </a:prstGeom>
        </p:spPr>
      </p:pic>
      <p:pic>
        <p:nvPicPr>
          <p:cNvPr id="8" name="Immagine 7" descr="Immagine che contiene testo, schermata, persona, software&#10;&#10;Il contenuto generato dall'IA potrebbe non essere corretto.">
            <a:extLst>
              <a:ext uri="{FF2B5EF4-FFF2-40B4-BE49-F238E27FC236}">
                <a16:creationId xmlns:a16="http://schemas.microsoft.com/office/drawing/2014/main" id="{98FBA831-E72C-84BD-51B3-85BE23AD82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9" t="35478" r="42340" b="41761"/>
          <a:stretch>
            <a:fillRect/>
          </a:stretch>
        </p:blipFill>
        <p:spPr>
          <a:xfrm>
            <a:off x="5554018" y="4266941"/>
            <a:ext cx="2124490" cy="11930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E864F6C-E5FA-E1C6-F9B2-B3472BEBE10E}"/>
              </a:ext>
            </a:extLst>
          </p:cNvPr>
          <p:cNvSpPr txBox="1"/>
          <p:nvPr/>
        </p:nvSpPr>
        <p:spPr>
          <a:xfrm>
            <a:off x="4866403" y="1814083"/>
            <a:ext cx="687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High PI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achievement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</a:t>
            </a:r>
            <a:endParaRPr lang="it-IT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320D956-C513-3EA9-91FB-F99225A0C4B1}"/>
              </a:ext>
            </a:extLst>
          </p:cNvPr>
          <p:cNvSpPr txBox="1"/>
          <p:nvPr/>
        </p:nvSpPr>
        <p:spPr>
          <a:xfrm>
            <a:off x="4644157" y="790603"/>
            <a:ext cx="753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Parental </a:t>
            </a:r>
            <a:r>
              <a:rPr lang="it-IT" sz="2400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r>
              <a:rPr lang="it-IT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</a:t>
            </a:r>
            <a:r>
              <a:rPr lang="it-IT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67F8DBB-2617-DB11-4795-1B3C48D5175D}"/>
              </a:ext>
            </a:extLst>
          </p:cNvPr>
          <p:cNvSpPr txBox="1"/>
          <p:nvPr/>
        </p:nvSpPr>
        <p:spPr>
          <a:xfrm>
            <a:off x="5030529" y="5991010"/>
            <a:ext cx="70958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(Hoover-Dempsey &amp; Sandler, 1997; OECD, 2025; Soncini et al., 2026;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Stormont et al., 2013;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Zaulaf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et al., 2019)</a:t>
            </a:r>
          </a:p>
          <a:p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371463-3C39-9FDF-6DC4-F9D87D65B0EB}"/>
              </a:ext>
            </a:extLst>
          </p:cNvPr>
          <p:cNvSpPr txBox="1"/>
          <p:nvPr/>
        </p:nvSpPr>
        <p:spPr>
          <a:xfrm>
            <a:off x="4866403" y="1388173"/>
            <a:ext cx="687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School-</a:t>
            </a:r>
            <a:r>
              <a:rPr lang="it-IT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home-</a:t>
            </a:r>
            <a:r>
              <a:rPr lang="it-IT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endParaRPr lang="it-IT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291CD6D-B7FD-65A9-E7C0-3E2BCB9AB2E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38316" r="52910" b="37521"/>
          <a:stretch>
            <a:fillRect/>
          </a:stretch>
        </p:blipFill>
        <p:spPr>
          <a:xfrm>
            <a:off x="1479286" y="738617"/>
            <a:ext cx="2124490" cy="147486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7E602CC-4F02-5789-D97E-5A539E9439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7" t="38316" r="32294" b="35415"/>
          <a:stretch>
            <a:fillRect/>
          </a:stretch>
        </p:blipFill>
        <p:spPr>
          <a:xfrm>
            <a:off x="358405" y="532686"/>
            <a:ext cx="1327583" cy="108498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9B66405-3B2E-4A7D-FAC7-E1EF9E900F8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t="64000" r="42127" b="7334"/>
          <a:stretch>
            <a:fillRect/>
          </a:stretch>
        </p:blipFill>
        <p:spPr>
          <a:xfrm>
            <a:off x="2668068" y="2522208"/>
            <a:ext cx="1688297" cy="121806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6BACBE1-16BA-1214-0E4E-55891F1A24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64133" r="79327" b="19334"/>
          <a:stretch>
            <a:fillRect/>
          </a:stretch>
        </p:blipFill>
        <p:spPr>
          <a:xfrm>
            <a:off x="3430248" y="299968"/>
            <a:ext cx="945450" cy="1379245"/>
          </a:xfrm>
          <a:prstGeom prst="ellipse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7F237EC-BEA2-7849-82C7-5733DB98384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65467" r="39064" b="6400"/>
          <a:stretch>
            <a:fillRect/>
          </a:stretch>
        </p:blipFill>
        <p:spPr>
          <a:xfrm>
            <a:off x="347799" y="3645903"/>
            <a:ext cx="2262973" cy="147486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3A5D098-C271-BD35-9196-25D1C78E8AC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62933" r="31351" b="6534"/>
          <a:stretch>
            <a:fillRect/>
          </a:stretch>
        </p:blipFill>
        <p:spPr>
          <a:xfrm>
            <a:off x="358405" y="2223735"/>
            <a:ext cx="1943657" cy="1084980"/>
          </a:xfrm>
          <a:prstGeom prst="ellipse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CD41AAF-2764-546C-4F8F-83FEDC9E999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62435" r="39064" b="9067"/>
          <a:stretch>
            <a:fillRect/>
          </a:stretch>
        </p:blipFill>
        <p:spPr>
          <a:xfrm>
            <a:off x="2668068" y="4511734"/>
            <a:ext cx="1976089" cy="121806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22E9C20-F8BD-A8FF-ADFD-E47B71811505}"/>
              </a:ext>
            </a:extLst>
          </p:cNvPr>
          <p:cNvSpPr txBox="1"/>
          <p:nvPr/>
        </p:nvSpPr>
        <p:spPr>
          <a:xfrm>
            <a:off x="4866403" y="2459770"/>
            <a:ext cx="687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influences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it-IT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</a:t>
            </a:r>
            <a:r>
              <a:rPr lang="it-IT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job </a:t>
            </a:r>
            <a:r>
              <a:rPr lang="it-IT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satisfaction</a:t>
            </a:r>
            <a:endParaRPr lang="it-IT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2F34247-C8C7-D22C-4986-364099F65C90}"/>
              </a:ext>
            </a:extLst>
          </p:cNvPr>
          <p:cNvSpPr txBox="1"/>
          <p:nvPr/>
        </p:nvSpPr>
        <p:spPr>
          <a:xfrm>
            <a:off x="4866403" y="3544063"/>
            <a:ext cx="6339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part of the </a:t>
            </a: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</a:t>
            </a:r>
            <a:r>
              <a:rPr lang="it-IT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it-IT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it-IT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endParaRPr lang="it-IT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40192B8-FE6F-6F7D-47E7-8456AB9B71B1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1BFE817-1BB1-B1B2-7341-A5BD3CE561DE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3A376D36-3528-6E7A-C7FF-CD4A8AD69874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6DDC3EEF-57C4-8D18-BC44-56BC1BB78027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9D04816D-80C0-7279-0B1F-C3D560B1CE6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0A9D3FD1-45C9-DF98-DA1D-79EEFC25B4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FE2A93E8-C266-E7E1-F51B-379FA0EF2FD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5C6FDD78-D362-EC44-209A-7ADD27C73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5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9AB11A65-29F1-7D97-B278-8DDD0FF17D13}"/>
              </a:ext>
            </a:extLst>
          </p:cNvPr>
          <p:cNvGrpSpPr/>
          <p:nvPr/>
        </p:nvGrpSpPr>
        <p:grpSpPr>
          <a:xfrm>
            <a:off x="112540" y="2767548"/>
            <a:ext cx="4874312" cy="2794530"/>
            <a:chOff x="228600" y="284032"/>
            <a:chExt cx="5524500" cy="279453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CCB19D7-2ACD-9197-A5D4-57741564CB4C}"/>
                </a:ext>
              </a:extLst>
            </p:cNvPr>
            <p:cNvGrpSpPr/>
            <p:nvPr/>
          </p:nvGrpSpPr>
          <p:grpSpPr>
            <a:xfrm>
              <a:off x="304800" y="1328999"/>
              <a:ext cx="5448300" cy="1749563"/>
              <a:chOff x="229402" y="258277"/>
              <a:chExt cx="5717406" cy="1101291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EE074FA9-E071-B9F1-4A81-EEFD6FE3C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80" t="69298" r="24416" b="20281"/>
              <a:stretch>
                <a:fillRect/>
              </a:stretch>
            </p:blipFill>
            <p:spPr>
              <a:xfrm>
                <a:off x="229402" y="644893"/>
                <a:ext cx="5717406" cy="714675"/>
              </a:xfrm>
              <a:prstGeom prst="rect">
                <a:avLst/>
              </a:prstGeom>
            </p:spPr>
          </p:pic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E6C78653-DCC6-102A-066C-9A5FD8482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80" t="44491" r="24416" b="50854"/>
              <a:stretch>
                <a:fillRect/>
              </a:stretch>
            </p:blipFill>
            <p:spPr>
              <a:xfrm>
                <a:off x="229402" y="258277"/>
                <a:ext cx="5717406" cy="319239"/>
              </a:xfrm>
              <a:prstGeom prst="rect">
                <a:avLst/>
              </a:prstGeom>
            </p:spPr>
          </p:pic>
        </p:grpSp>
        <p:pic>
          <p:nvPicPr>
            <p:cNvPr id="7" name="Immagine 6" descr="Immagine che contiene testo, schermata, software, Icona del computer&#10;&#10;Il contenuto generato dall'IA potrebbe non essere corretto.">
              <a:extLst>
                <a:ext uri="{FF2B5EF4-FFF2-40B4-BE49-F238E27FC236}">
                  <a16:creationId xmlns:a16="http://schemas.microsoft.com/office/drawing/2014/main" id="{926C8A44-4965-6155-00DA-8F4CBB50E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42593" r="6944" b="24541"/>
            <a:stretch>
              <a:fillRect/>
            </a:stretch>
          </p:blipFill>
          <p:spPr>
            <a:xfrm>
              <a:off x="228600" y="284032"/>
              <a:ext cx="5524500" cy="964843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140DD0DA-B8C6-68EB-2D5C-0A8105010E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10948" r="25205" b="59579"/>
          <a:stretch>
            <a:fillRect/>
          </a:stretch>
        </p:blipFill>
        <p:spPr>
          <a:xfrm>
            <a:off x="6096000" y="802904"/>
            <a:ext cx="3869608" cy="123498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3F5213A-57DC-9C76-8016-215BE12AB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37353" r="26521" b="34036"/>
          <a:stretch>
            <a:fillRect/>
          </a:stretch>
        </p:blipFill>
        <p:spPr>
          <a:xfrm>
            <a:off x="4918272" y="59704"/>
            <a:ext cx="3402768" cy="127746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567E0F5-F13D-0F49-769B-36AF59585C77}"/>
              </a:ext>
            </a:extLst>
          </p:cNvPr>
          <p:cNvSpPr txBox="1"/>
          <p:nvPr/>
        </p:nvSpPr>
        <p:spPr>
          <a:xfrm>
            <a:off x="5831207" y="5325734"/>
            <a:ext cx="5821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RQ: 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school directors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perceive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 </a:t>
            </a:r>
            <a:r>
              <a:rPr lang="it-IT" sz="20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nowadays</a:t>
            </a:r>
            <a:r>
              <a:rPr lang="it-IT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EE45CED-BE1E-996D-09DD-CC030BA33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1" t="60011" r="29726" b="27734"/>
          <a:stretch>
            <a:fillRect/>
          </a:stretch>
        </p:blipFill>
        <p:spPr>
          <a:xfrm>
            <a:off x="5323502" y="2311714"/>
            <a:ext cx="4172948" cy="126268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247CAD-D030-2396-5CF6-60F952782FDA}"/>
              </a:ext>
            </a:extLst>
          </p:cNvPr>
          <p:cNvSpPr txBox="1"/>
          <p:nvPr/>
        </p:nvSpPr>
        <p:spPr>
          <a:xfrm>
            <a:off x="1856746" y="6018736"/>
            <a:ext cx="106968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(Curran &amp; Hill, 2022;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Badenes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-Ribeira et al., 2022; Hornby &amp; Lafaele, 2011; OECD, 2025; Ryan et a., 2026; </a:t>
            </a:r>
            <a:r>
              <a:rPr lang="en-GB" sz="1100" dirty="0" err="1">
                <a:latin typeface="Arial" panose="020B0604020202020204" pitchFamily="34" charset="0"/>
                <a:cs typeface="Arial" panose="020B0604020202020204" pitchFamily="34" charset="0"/>
              </a:rPr>
              <a:t>Sklirou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 &amp; Papakonstantinou, 2022; Soncini et al., 2026)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5EE1FF7-6630-4165-A516-05B0C53932C5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F1070728-5D5A-B081-4216-44365CB712AE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544E6F67-BB59-0051-FDDF-34608AAEA0C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DAADC928-D906-7192-E248-D24DE990E31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D4F39C27-DFB2-F5DB-D9BE-506FC0A73B6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D14CBFF-FBF8-7D62-4D00-B7863BE5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  <p:sp>
        <p:nvSpPr>
          <p:cNvPr id="18" name="Rettangolo 17">
            <a:extLst>
              <a:ext uri="{FF2B5EF4-FFF2-40B4-BE49-F238E27FC236}">
                <a16:creationId xmlns:a16="http://schemas.microsoft.com/office/drawing/2014/main" id="{FFC9EE00-F5AC-3081-7204-9B78B3F00920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C279E0DC-E77E-DD67-4601-2E586E27B1CA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5864B4FD-FD57-6F94-193E-B98E43BAE0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68825" r="23710" b="3365"/>
          <a:stretch>
            <a:fillRect/>
          </a:stretch>
        </p:blipFill>
        <p:spPr>
          <a:xfrm>
            <a:off x="171739" y="109328"/>
            <a:ext cx="4940164" cy="265822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BB1BA83-2AB5-5F42-9E2E-A8F3E7C748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 t="31872" r="30486" b="50363"/>
          <a:stretch>
            <a:fillRect/>
          </a:stretch>
        </p:blipFill>
        <p:spPr>
          <a:xfrm>
            <a:off x="7205150" y="2883338"/>
            <a:ext cx="4328160" cy="107097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1E38292-6104-526B-A62C-62D59C77D4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28333" r="15694" b="53340"/>
          <a:stretch>
            <a:fillRect/>
          </a:stretch>
        </p:blipFill>
        <p:spPr>
          <a:xfrm>
            <a:off x="5712698" y="4190368"/>
            <a:ext cx="5659762" cy="9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D56A9B0C-59DE-2B22-D985-D4C52145A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50286"/>
              </p:ext>
            </p:extLst>
          </p:nvPr>
        </p:nvGraphicFramePr>
        <p:xfrm>
          <a:off x="595488" y="1938073"/>
          <a:ext cx="5064647" cy="37721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739334">
                  <a:extLst>
                    <a:ext uri="{9D8B030D-6E8A-4147-A177-3AD203B41FA5}">
                      <a16:colId xmlns:a16="http://schemas.microsoft.com/office/drawing/2014/main" val="2814090764"/>
                    </a:ext>
                  </a:extLst>
                </a:gridCol>
                <a:gridCol w="1337937">
                  <a:extLst>
                    <a:ext uri="{9D8B030D-6E8A-4147-A177-3AD203B41FA5}">
                      <a16:colId xmlns:a16="http://schemas.microsoft.com/office/drawing/2014/main" val="1208987996"/>
                    </a:ext>
                  </a:extLst>
                </a:gridCol>
                <a:gridCol w="974055">
                  <a:extLst>
                    <a:ext uri="{9D8B030D-6E8A-4147-A177-3AD203B41FA5}">
                      <a16:colId xmlns:a16="http://schemas.microsoft.com/office/drawing/2014/main" val="3887834407"/>
                    </a:ext>
                  </a:extLst>
                </a:gridCol>
                <a:gridCol w="994434">
                  <a:extLst>
                    <a:ext uri="{9D8B030D-6E8A-4147-A177-3AD203B41FA5}">
                      <a16:colId xmlns:a16="http://schemas.microsoft.com/office/drawing/2014/main" val="1722219908"/>
                    </a:ext>
                  </a:extLst>
                </a:gridCol>
                <a:gridCol w="1018887">
                  <a:extLst>
                    <a:ext uri="{9D8B030D-6E8A-4147-A177-3AD203B41FA5}">
                      <a16:colId xmlns:a16="http://schemas.microsoft.com/office/drawing/2014/main" val="2316625843"/>
                    </a:ext>
                  </a:extLst>
                </a:gridCol>
              </a:tblGrid>
              <a:tr h="467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School </a:t>
                      </a:r>
                      <a:r>
                        <a:rPr lang="it-IT" sz="12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 of </a:t>
                      </a:r>
                      <a:r>
                        <a:rPr lang="fr-BE" sz="12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experience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69055337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442864859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3179069792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129710975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3636253694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84360645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304619849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4244659670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3573332104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877385976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3568451438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1948252356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813107228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1703312051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197652098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356426086"/>
                  </a:ext>
                </a:extLst>
              </a:tr>
              <a:tr h="1454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763255640"/>
                  </a:ext>
                </a:extLst>
              </a:tr>
              <a:tr h="2253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M(</a:t>
                      </a:r>
                      <a:r>
                        <a:rPr lang="it-IT" sz="1200" i="1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SD</a:t>
                      </a: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45.87 (9.61)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20.68</a:t>
                      </a: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(10.74)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3187401155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750A7E19-9259-95F3-5F7D-28DAE2C46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258969"/>
              </p:ext>
            </p:extLst>
          </p:nvPr>
        </p:nvGraphicFramePr>
        <p:xfrm>
          <a:off x="5938466" y="1549299"/>
          <a:ext cx="6012743" cy="196801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29267">
                  <a:extLst>
                    <a:ext uri="{9D8B030D-6E8A-4147-A177-3AD203B41FA5}">
                      <a16:colId xmlns:a16="http://schemas.microsoft.com/office/drawing/2014/main" val="4182668795"/>
                    </a:ext>
                  </a:extLst>
                </a:gridCol>
                <a:gridCol w="1374264">
                  <a:extLst>
                    <a:ext uri="{9D8B030D-6E8A-4147-A177-3AD203B41FA5}">
                      <a16:colId xmlns:a16="http://schemas.microsoft.com/office/drawing/2014/main" val="3506611936"/>
                    </a:ext>
                  </a:extLst>
                </a:gridCol>
                <a:gridCol w="925369">
                  <a:extLst>
                    <a:ext uri="{9D8B030D-6E8A-4147-A177-3AD203B41FA5}">
                      <a16:colId xmlns:a16="http://schemas.microsoft.com/office/drawing/2014/main" val="2669377076"/>
                    </a:ext>
                  </a:extLst>
                </a:gridCol>
                <a:gridCol w="1039828">
                  <a:extLst>
                    <a:ext uri="{9D8B030D-6E8A-4147-A177-3AD203B41FA5}">
                      <a16:colId xmlns:a16="http://schemas.microsoft.com/office/drawing/2014/main" val="2237933115"/>
                    </a:ext>
                  </a:extLst>
                </a:gridCol>
                <a:gridCol w="1198055">
                  <a:extLst>
                    <a:ext uri="{9D8B030D-6E8A-4147-A177-3AD203B41FA5}">
                      <a16:colId xmlns:a16="http://schemas.microsoft.com/office/drawing/2014/main" val="531115524"/>
                    </a:ext>
                  </a:extLst>
                </a:gridCol>
                <a:gridCol w="745960">
                  <a:extLst>
                    <a:ext uri="{9D8B030D-6E8A-4147-A177-3AD203B41FA5}">
                      <a16:colId xmlns:a16="http://schemas.microsoft.com/office/drawing/2014/main" val="3268663710"/>
                    </a:ext>
                  </a:extLst>
                </a:gridCol>
              </a:tblGrid>
              <a:tr h="378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School </a:t>
                      </a:r>
                      <a:r>
                        <a:rPr lang="it-IT" sz="12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SES school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Years of </a:t>
                      </a:r>
                      <a:r>
                        <a:rPr lang="it-IT" sz="12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experience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772177274"/>
                  </a:ext>
                </a:extLst>
              </a:tr>
              <a:tr h="2687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645476103"/>
                  </a:ext>
                </a:extLst>
              </a:tr>
              <a:tr h="24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936888637"/>
                  </a:ext>
                </a:extLst>
              </a:tr>
              <a:tr h="2499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 (P3-P6)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3062333684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 (P1-P6)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4042752693"/>
                  </a:ext>
                </a:extLst>
              </a:tr>
              <a:tr h="2192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Secondaire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980809149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Primaire (P3-P6)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695371862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M(</a:t>
                      </a:r>
                      <a:r>
                        <a:rPr lang="it-IT" sz="1200" i="1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SD</a:t>
                      </a: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54.16 (6.96)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9.33 (6.50)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4040469618"/>
                  </a:ext>
                </a:extLst>
              </a:tr>
            </a:tbl>
          </a:graphicData>
        </a:graphic>
      </p:graphicFrame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577870A4-7FDB-7916-3F96-401F6B052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909564"/>
              </p:ext>
            </p:extLst>
          </p:nvPr>
        </p:nvGraphicFramePr>
        <p:xfrm>
          <a:off x="5938465" y="3990599"/>
          <a:ext cx="6012743" cy="2044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0490">
                  <a:extLst>
                    <a:ext uri="{9D8B030D-6E8A-4147-A177-3AD203B41FA5}">
                      <a16:colId xmlns:a16="http://schemas.microsoft.com/office/drawing/2014/main" val="3784701234"/>
                    </a:ext>
                  </a:extLst>
                </a:gridCol>
                <a:gridCol w="1587778">
                  <a:extLst>
                    <a:ext uri="{9D8B030D-6E8A-4147-A177-3AD203B41FA5}">
                      <a16:colId xmlns:a16="http://schemas.microsoft.com/office/drawing/2014/main" val="2550295488"/>
                    </a:ext>
                  </a:extLst>
                </a:gridCol>
                <a:gridCol w="1316922">
                  <a:extLst>
                    <a:ext uri="{9D8B030D-6E8A-4147-A177-3AD203B41FA5}">
                      <a16:colId xmlns:a16="http://schemas.microsoft.com/office/drawing/2014/main" val="1250275382"/>
                    </a:ext>
                  </a:extLst>
                </a:gridCol>
                <a:gridCol w="1625137">
                  <a:extLst>
                    <a:ext uri="{9D8B030D-6E8A-4147-A177-3AD203B41FA5}">
                      <a16:colId xmlns:a16="http://schemas.microsoft.com/office/drawing/2014/main" val="2025342076"/>
                    </a:ext>
                  </a:extLst>
                </a:gridCol>
                <a:gridCol w="782416">
                  <a:extLst>
                    <a:ext uri="{9D8B030D-6E8A-4147-A177-3AD203B41FA5}">
                      <a16:colId xmlns:a16="http://schemas.microsoft.com/office/drawing/2014/main" val="4231771248"/>
                    </a:ext>
                  </a:extLst>
                </a:gridCol>
              </a:tblGrid>
              <a:tr h="192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r>
                        <a:rPr lang="it-IT" sz="12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children</a:t>
                      </a: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(age of </a:t>
                      </a:r>
                      <a:r>
                        <a:rPr lang="it-IT" sz="12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children</a:t>
                      </a: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Civic status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3250297728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(7-10)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Married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438850100"/>
                  </a:ext>
                </a:extLst>
              </a:tr>
              <a:tr h="1104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(21-17)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Divorced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1957344393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(15-12) 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Married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533936367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(12)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 err="1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Divorced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160720825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t-IT" sz="12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(18-13)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a stable </a:t>
                      </a:r>
                      <a:r>
                        <a:rPr lang="fr-BE" sz="12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relationship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215008947"/>
                  </a:ext>
                </a:extLst>
              </a:tr>
              <a:tr h="1217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(13)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Married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779124514"/>
                  </a:ext>
                </a:extLst>
              </a:tr>
              <a:tr h="6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(7)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Married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BE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966682917"/>
                  </a:ext>
                </a:extLst>
              </a:tr>
              <a:tr h="60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M(</a:t>
                      </a:r>
                      <a:r>
                        <a:rPr lang="it-IT" sz="1200" i="1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SD</a:t>
                      </a: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it-IT" sz="1200" kern="100" dirty="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47.57 (7.67)</a:t>
                      </a: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it-IT" sz="12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990" marR="36990" marT="0" marB="0"/>
                </a:tc>
                <a:extLst>
                  <a:ext uri="{0D108BD9-81ED-4DB2-BD59-A6C34878D82A}">
                    <a16:rowId xmlns:a16="http://schemas.microsoft.com/office/drawing/2014/main" val="2066723136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AD7BE1E-9225-F6DD-1D56-68FF1F133091}"/>
              </a:ext>
            </a:extLst>
          </p:cNvPr>
          <p:cNvSpPr txBox="1"/>
          <p:nvPr/>
        </p:nvSpPr>
        <p:spPr>
          <a:xfrm>
            <a:off x="494904" y="1599519"/>
            <a:ext cx="412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BE0888-70E1-475C-9D61-F38C5218C2F4}"/>
              </a:ext>
            </a:extLst>
          </p:cNvPr>
          <p:cNvSpPr txBox="1"/>
          <p:nvPr/>
        </p:nvSpPr>
        <p:spPr>
          <a:xfrm>
            <a:off x="5874455" y="1210745"/>
            <a:ext cx="412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directors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F19358-CBBF-E11E-FC69-F598089BFBE3}"/>
              </a:ext>
            </a:extLst>
          </p:cNvPr>
          <p:cNvSpPr txBox="1"/>
          <p:nvPr/>
        </p:nvSpPr>
        <p:spPr>
          <a:xfrm>
            <a:off x="5874455" y="3652045"/>
            <a:ext cx="4122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endParaRPr lang="it-IT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C2AC74-711C-64AC-1DB0-4E8AFEF68DBA}"/>
              </a:ext>
            </a:extLst>
          </p:cNvPr>
          <p:cNvSpPr txBox="1"/>
          <p:nvPr/>
        </p:nvSpPr>
        <p:spPr>
          <a:xfrm>
            <a:off x="595488" y="452511"/>
            <a:ext cx="430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834BA88-5DD6-2151-3CB3-83CB9DFA5A9A}"/>
              </a:ext>
            </a:extLst>
          </p:cNvPr>
          <p:cNvSpPr txBox="1"/>
          <p:nvPr/>
        </p:nvSpPr>
        <p:spPr>
          <a:xfrm>
            <a:off x="595488" y="810268"/>
            <a:ext cx="349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29 interviews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analysed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ACBF9C4-CAFB-8399-F8D0-FD9C8703280C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FD41B829-EC93-6360-4D97-8199A9D12B3F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052E6BCE-547E-7FD0-2D85-6F1C9EB7252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CE18BD02-7221-0DCD-7C77-034E8166037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1CB69A63-5EF5-E688-1F6A-D00D01DB376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D5D28AE-094F-116C-6073-9DA8B235D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  <p:sp>
        <p:nvSpPr>
          <p:cNvPr id="16" name="Rettangolo 15">
            <a:extLst>
              <a:ext uri="{FF2B5EF4-FFF2-40B4-BE49-F238E27FC236}">
                <a16:creationId xmlns:a16="http://schemas.microsoft.com/office/drawing/2014/main" id="{A0C9D8CC-073F-BA0B-6AEF-B28C7294533A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9953542-DC84-9721-2B05-FA16072856D8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38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06B2C2-B980-B468-D1EF-7B4379235CEA}"/>
              </a:ext>
            </a:extLst>
          </p:cNvPr>
          <p:cNvSpPr txBox="1"/>
          <p:nvPr/>
        </p:nvSpPr>
        <p:spPr>
          <a:xfrm>
            <a:off x="402336" y="338328"/>
            <a:ext cx="286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it-IT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it-IT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2371BA-737D-C4DD-F546-6B0249D026A4}"/>
              </a:ext>
            </a:extLst>
          </p:cNvPr>
          <p:cNvSpPr txBox="1"/>
          <p:nvPr/>
        </p:nvSpPr>
        <p:spPr>
          <a:xfrm>
            <a:off x="402335" y="660608"/>
            <a:ext cx="584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Reflexive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thematic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Within-between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08D971-C057-151E-FDE1-309811FD1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t="10677" r="32205" b="5327"/>
          <a:stretch>
            <a:fillRect/>
          </a:stretch>
        </p:blipFill>
        <p:spPr>
          <a:xfrm>
            <a:off x="430707" y="1152069"/>
            <a:ext cx="3716725" cy="480885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99ED12-D6FF-C438-5685-DB2D378BA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9" t="11505" r="41023" b="4675"/>
          <a:stretch>
            <a:fillRect/>
          </a:stretch>
        </p:blipFill>
        <p:spPr>
          <a:xfrm>
            <a:off x="8232143" y="1152069"/>
            <a:ext cx="3716725" cy="480885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FA3A029-9AEB-ADE6-6E0C-814D0C473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8" t="11397" r="33603" b="4636"/>
          <a:stretch>
            <a:fillRect/>
          </a:stretch>
        </p:blipFill>
        <p:spPr>
          <a:xfrm>
            <a:off x="4340950" y="1152069"/>
            <a:ext cx="3716725" cy="4808856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276E6C-A796-6F89-430E-32F3F47347F4}"/>
              </a:ext>
            </a:extLst>
          </p:cNvPr>
          <p:cNvSpPr txBox="1"/>
          <p:nvPr/>
        </p:nvSpPr>
        <p:spPr>
          <a:xfrm>
            <a:off x="10090505" y="6052292"/>
            <a:ext cx="203855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(Braun &amp; Clarke, 2006; 2021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4A9CA86-67A1-71EE-0090-B470D6AFD6F9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15DD4CD-88A9-E3F5-ABC6-7C6FA6939987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6D4449D1-C289-C474-5935-65CD693D3F5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6A937062-D992-E8FE-7CE0-5495D0D96EF4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58998F47-1E40-F0C3-649B-5C971262CF9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EE15FD17-7598-8601-D4F7-3598B598F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C952FBA0-AF3E-C32D-B681-2BD179932DB9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AB6E1DC-2793-D9CF-E887-6FB3133E86DF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4E08823-FAA7-46F6-7A35-DCE32BA658F4}"/>
              </a:ext>
            </a:extLst>
          </p:cNvPr>
          <p:cNvSpPr txBox="1"/>
          <p:nvPr/>
        </p:nvSpPr>
        <p:spPr>
          <a:xfrm>
            <a:off x="10046918" y="660608"/>
            <a:ext cx="156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D2838D-0271-C919-9DCE-785E3131F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8" y="718631"/>
            <a:ext cx="7317097" cy="548782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AD0B67-D6F0-CDE0-91D4-AC9C2C31C9A9}"/>
              </a:ext>
            </a:extLst>
          </p:cNvPr>
          <p:cNvSpPr txBox="1"/>
          <p:nvPr/>
        </p:nvSpPr>
        <p:spPr>
          <a:xfrm>
            <a:off x="402336" y="338328"/>
            <a:ext cx="286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it-IT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it-IT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980E42F-DA95-4075-A4C7-C9BA3DE1C853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29BA6B33-9D9A-7E3A-95BE-9F76A939120F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E5F2A422-8708-208C-D9A8-6E00CA166A1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9938CEE1-0935-05EB-E227-320F6F33B00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2F923D31-3799-EB7B-B30B-1106B40FFA3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E9C433D-C7C0-7D3F-9D40-1A9988D2C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  <p:sp>
        <p:nvSpPr>
          <p:cNvPr id="10" name="Rettangolo 9">
            <a:extLst>
              <a:ext uri="{FF2B5EF4-FFF2-40B4-BE49-F238E27FC236}">
                <a16:creationId xmlns:a16="http://schemas.microsoft.com/office/drawing/2014/main" id="{7931F632-1D37-6CF4-DBF6-1772D56340F0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8B8AFE2-870C-CEDF-6529-11302CC84C55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502B358-9135-45FA-A79D-B24384A3A66C}"/>
              </a:ext>
            </a:extLst>
          </p:cNvPr>
          <p:cNvSpPr txBox="1"/>
          <p:nvPr/>
        </p:nvSpPr>
        <p:spPr>
          <a:xfrm>
            <a:off x="10051121" y="715327"/>
            <a:ext cx="1840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1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9F8DF-5F83-3E05-1C25-752C70CA2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ttangolo 116">
            <a:extLst>
              <a:ext uri="{FF2B5EF4-FFF2-40B4-BE49-F238E27FC236}">
                <a16:creationId xmlns:a16="http://schemas.microsoft.com/office/drawing/2014/main" id="{1ECBB023-095C-E6EA-F451-4D66C945DFF9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2F490270-5AC0-8B67-916A-76C74DFB9955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873615-7598-E8B5-0EDA-33A6191C356B}"/>
              </a:ext>
            </a:extLst>
          </p:cNvPr>
          <p:cNvSpPr txBox="1"/>
          <p:nvPr/>
        </p:nvSpPr>
        <p:spPr>
          <a:xfrm>
            <a:off x="74991" y="1430839"/>
            <a:ext cx="1971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Perceptions</a:t>
            </a:r>
            <a:r>
              <a:rPr lang="it-IT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attitudes</a:t>
            </a:r>
            <a:r>
              <a:rPr lang="it-IT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parental </a:t>
            </a:r>
            <a:r>
              <a:rPr lang="it-IT" sz="16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involvement</a:t>
            </a:r>
            <a:endParaRPr lang="it-IT" sz="16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0E47ACE2-8225-D266-B89C-B227268A946D}"/>
              </a:ext>
            </a:extLst>
          </p:cNvPr>
          <p:cNvGrpSpPr/>
          <p:nvPr/>
        </p:nvGrpSpPr>
        <p:grpSpPr>
          <a:xfrm>
            <a:off x="1939226" y="15809"/>
            <a:ext cx="2718315" cy="1363074"/>
            <a:chOff x="5400695" y="95245"/>
            <a:chExt cx="2718315" cy="1363074"/>
          </a:xfrm>
        </p:grpSpPr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113D89AF-52D2-D6E2-0661-5687BFC58D9E}"/>
                </a:ext>
              </a:extLst>
            </p:cNvPr>
            <p:cNvSpPr/>
            <p:nvPr/>
          </p:nvSpPr>
          <p:spPr>
            <a:xfrm>
              <a:off x="5400695" y="330424"/>
              <a:ext cx="2718315" cy="112789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4376F62-8EE7-C71D-5B5A-42FE6EF394CA}"/>
                </a:ext>
              </a:extLst>
            </p:cNvPr>
            <p:cNvSpPr txBox="1"/>
            <p:nvPr/>
          </p:nvSpPr>
          <p:spPr>
            <a:xfrm>
              <a:off x="5508790" y="399308"/>
              <a:ext cx="126952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Quality of PI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good (10)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2EEE14D-A55B-72F3-44D0-4FB6FE04D65E}"/>
                </a:ext>
              </a:extLst>
            </p:cNvPr>
            <p:cNvSpPr txBox="1"/>
            <p:nvPr/>
          </p:nvSpPr>
          <p:spPr>
            <a:xfrm>
              <a:off x="5607789" y="866914"/>
              <a:ext cx="1153131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Extreme negative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cases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are rare (5)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EB900E9-891E-4E57-D720-617F4073760E}"/>
                </a:ext>
              </a:extLst>
            </p:cNvPr>
            <p:cNvSpPr txBox="1"/>
            <p:nvPr/>
          </p:nvSpPr>
          <p:spPr>
            <a:xfrm>
              <a:off x="6839916" y="390973"/>
              <a:ext cx="122050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Quantity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of PI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low (7)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4896946-7828-C243-0265-C54B7A3DD991}"/>
                </a:ext>
              </a:extLst>
            </p:cNvPr>
            <p:cNvSpPr txBox="1"/>
            <p:nvPr/>
          </p:nvSpPr>
          <p:spPr>
            <a:xfrm>
              <a:off x="6902158" y="805359"/>
              <a:ext cx="1131811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Low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participations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in the school governance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6CA0C64-9E9E-0683-E58C-3A4575EC4CF9}"/>
                </a:ext>
              </a:extLst>
            </p:cNvPr>
            <p:cNvSpPr txBox="1"/>
            <p:nvPr/>
          </p:nvSpPr>
          <p:spPr>
            <a:xfrm>
              <a:off x="6067992" y="95245"/>
              <a:ext cx="16089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Quality and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quantity</a:t>
              </a: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 of PI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D245491F-9BE1-7961-1B47-8B77A0185238}"/>
              </a:ext>
            </a:extLst>
          </p:cNvPr>
          <p:cNvGrpSpPr/>
          <p:nvPr/>
        </p:nvGrpSpPr>
        <p:grpSpPr>
          <a:xfrm>
            <a:off x="5293181" y="-21362"/>
            <a:ext cx="3972695" cy="1412016"/>
            <a:chOff x="7175670" y="21534"/>
            <a:chExt cx="3972695" cy="1412016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CE662F86-97A0-567B-A5A1-8BF3A3B36989}"/>
                </a:ext>
              </a:extLst>
            </p:cNvPr>
            <p:cNvGrpSpPr/>
            <p:nvPr/>
          </p:nvGrpSpPr>
          <p:grpSpPr>
            <a:xfrm>
              <a:off x="7175670" y="238587"/>
              <a:ext cx="3972695" cy="1194963"/>
              <a:chOff x="6275279" y="377422"/>
              <a:chExt cx="3972695" cy="1126581"/>
            </a:xfrm>
          </p:grpSpPr>
          <p:sp>
            <p:nvSpPr>
              <p:cNvPr id="22" name="Rettangolo con angoli arrotondati 21">
                <a:extLst>
                  <a:ext uri="{FF2B5EF4-FFF2-40B4-BE49-F238E27FC236}">
                    <a16:creationId xmlns:a16="http://schemas.microsoft.com/office/drawing/2014/main" id="{1EB1E513-F905-89B9-AC2E-CA200D0255CC}"/>
                  </a:ext>
                </a:extLst>
              </p:cNvPr>
              <p:cNvSpPr/>
              <p:nvPr/>
            </p:nvSpPr>
            <p:spPr>
              <a:xfrm>
                <a:off x="6275279" y="377422"/>
                <a:ext cx="3972695" cy="1126581"/>
              </a:xfrm>
              <a:prstGeom prst="roundRect">
                <a:avLst/>
              </a:prstGeom>
              <a:solidFill>
                <a:schemeClr val="accent5">
                  <a:lumMod val="7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332AFBC-3F38-AD81-8FE2-1B60A1DD9340}"/>
                  </a:ext>
                </a:extLst>
              </p:cNvPr>
              <p:cNvSpPr txBox="1"/>
              <p:nvPr/>
            </p:nvSpPr>
            <p:spPr>
              <a:xfrm>
                <a:off x="8398550" y="1034411"/>
                <a:ext cx="1675720" cy="3191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PI key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aspect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Parent-school-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student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triangulation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(7)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4600496-F642-70D3-227F-8A55C266D5A1}"/>
                  </a:ext>
                </a:extLst>
              </p:cNvPr>
              <p:cNvSpPr txBox="1"/>
              <p:nvPr/>
            </p:nvSpPr>
            <p:spPr>
              <a:xfrm>
                <a:off x="8405770" y="535843"/>
                <a:ext cx="1675720" cy="3191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PI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important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for the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children’s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development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(2)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67DF8CC-0BEE-C425-81D2-31FFC6A713DE}"/>
                  </a:ext>
                </a:extLst>
              </p:cNvPr>
              <p:cNvSpPr txBox="1"/>
              <p:nvPr/>
            </p:nvSpPr>
            <p:spPr>
              <a:xfrm>
                <a:off x="6396461" y="964888"/>
                <a:ext cx="1750371" cy="43524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Not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adequate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parental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involvement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leads to negative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effects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on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students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404B0BF6-2235-BC46-FA7D-1B25A83F0CF0}"/>
                  </a:ext>
                </a:extLst>
              </p:cNvPr>
              <p:cNvSpPr txBox="1"/>
              <p:nvPr/>
            </p:nvSpPr>
            <p:spPr>
              <a:xfrm>
                <a:off x="6396461" y="528946"/>
                <a:ext cx="1750371" cy="31918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PI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influences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students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school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positively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(4)</a:t>
                </a:r>
              </a:p>
            </p:txBody>
          </p:sp>
        </p:grp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07AD45A-66A4-27BD-0B81-25955EA6E2D2}"/>
                </a:ext>
              </a:extLst>
            </p:cNvPr>
            <p:cNvSpPr txBox="1"/>
            <p:nvPr/>
          </p:nvSpPr>
          <p:spPr>
            <a:xfrm>
              <a:off x="7632212" y="21534"/>
              <a:ext cx="299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Positive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attitudes</a:t>
              </a: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towards</a:t>
              </a: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 PI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8FDBCD8E-88AF-B186-7BD4-7E2CF89D24F6}"/>
              </a:ext>
            </a:extLst>
          </p:cNvPr>
          <p:cNvGrpSpPr/>
          <p:nvPr/>
        </p:nvGrpSpPr>
        <p:grpSpPr>
          <a:xfrm>
            <a:off x="2149164" y="1567061"/>
            <a:ext cx="1711397" cy="1291499"/>
            <a:chOff x="200383" y="896189"/>
            <a:chExt cx="1778840" cy="1376064"/>
          </a:xfrm>
        </p:grpSpPr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id="{C3AE5C0B-D20A-DCE0-850E-74ED38EFF4DE}"/>
                </a:ext>
              </a:extLst>
            </p:cNvPr>
            <p:cNvSpPr/>
            <p:nvPr/>
          </p:nvSpPr>
          <p:spPr>
            <a:xfrm>
              <a:off x="200383" y="1132241"/>
              <a:ext cx="1705438" cy="1140012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C48799F-1A7F-C3A8-9C5C-A58A144BB1AD}"/>
                </a:ext>
              </a:extLst>
            </p:cNvPr>
            <p:cNvSpPr txBox="1"/>
            <p:nvPr/>
          </p:nvSpPr>
          <p:spPr>
            <a:xfrm>
              <a:off x="297827" y="1245097"/>
              <a:ext cx="1500835" cy="4918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PTR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based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on partnership,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transparent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and trust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3C1A2B75-EA06-C938-6C2E-DDF4BDE36757}"/>
                </a:ext>
              </a:extLst>
            </p:cNvPr>
            <p:cNvSpPr txBox="1"/>
            <p:nvPr/>
          </p:nvSpPr>
          <p:spPr>
            <a:xfrm>
              <a:off x="297827" y="1763642"/>
              <a:ext cx="1500835" cy="3607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Reciprocity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a key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ingredient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for PTR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DAF1F06-445B-13FE-A219-01C26F98B1B1}"/>
                </a:ext>
              </a:extLst>
            </p:cNvPr>
            <p:cNvSpPr txBox="1"/>
            <p:nvPr/>
          </p:nvSpPr>
          <p:spPr>
            <a:xfrm>
              <a:off x="545218" y="896189"/>
              <a:ext cx="1434005" cy="26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Positive PTR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AFA34B1C-A6D0-D3A0-F60F-91A16727D710}"/>
              </a:ext>
            </a:extLst>
          </p:cNvPr>
          <p:cNvGrpSpPr/>
          <p:nvPr/>
        </p:nvGrpSpPr>
        <p:grpSpPr>
          <a:xfrm>
            <a:off x="3935356" y="1335517"/>
            <a:ext cx="1957398" cy="1974493"/>
            <a:chOff x="1970241" y="592765"/>
            <a:chExt cx="1957398" cy="1974493"/>
          </a:xfrm>
        </p:grpSpPr>
        <p:sp>
          <p:nvSpPr>
            <p:cNvPr id="26" name="Rettangolo con angoli arrotondati 25">
              <a:extLst>
                <a:ext uri="{FF2B5EF4-FFF2-40B4-BE49-F238E27FC236}">
                  <a16:creationId xmlns:a16="http://schemas.microsoft.com/office/drawing/2014/main" id="{EBD1DE5D-1D47-C781-1D19-BA0DAF18F59F}"/>
                </a:ext>
              </a:extLst>
            </p:cNvPr>
            <p:cNvSpPr/>
            <p:nvPr/>
          </p:nvSpPr>
          <p:spPr>
            <a:xfrm>
              <a:off x="1970241" y="814235"/>
              <a:ext cx="1957398" cy="175302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A1066E7B-76B8-A840-BAFC-F1C7AAB9B8A1}"/>
                </a:ext>
              </a:extLst>
            </p:cNvPr>
            <p:cNvSpPr txBox="1"/>
            <p:nvPr/>
          </p:nvSpPr>
          <p:spPr>
            <a:xfrm>
              <a:off x="2078064" y="937395"/>
              <a:ext cx="1741751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Home-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based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involvement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recognising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problems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participation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valorisation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CCF6201F-5BD0-518C-D453-5045B9FBF914}"/>
                </a:ext>
              </a:extLst>
            </p:cNvPr>
            <p:cNvSpPr txBox="1"/>
            <p:nvPr/>
          </p:nvSpPr>
          <p:spPr>
            <a:xfrm>
              <a:off x="2141157" y="1475393"/>
              <a:ext cx="1647423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Supervise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and support, trust,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participation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in school governance and events,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respect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school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role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0297F70E-0FB3-3D4D-6992-6F15E53E9505}"/>
                </a:ext>
              </a:extLst>
            </p:cNvPr>
            <p:cNvSpPr txBox="1"/>
            <p:nvPr/>
          </p:nvSpPr>
          <p:spPr>
            <a:xfrm>
              <a:off x="2145983" y="2126001"/>
              <a:ext cx="159084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Supervise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, trust and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participation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6E8BC97B-53C3-D3C6-8C68-FFC83B620326}"/>
                </a:ext>
              </a:extLst>
            </p:cNvPr>
            <p:cNvSpPr txBox="1"/>
            <p:nvPr/>
          </p:nvSpPr>
          <p:spPr>
            <a:xfrm>
              <a:off x="2587949" y="592765"/>
              <a:ext cx="13101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Effective</a:t>
              </a:r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 PI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52092FEA-2E9C-04D3-86DE-FB7FA653BBDC}"/>
              </a:ext>
            </a:extLst>
          </p:cNvPr>
          <p:cNvGrpSpPr/>
          <p:nvPr/>
        </p:nvGrpSpPr>
        <p:grpSpPr>
          <a:xfrm>
            <a:off x="6016300" y="1440226"/>
            <a:ext cx="2718315" cy="1714657"/>
            <a:chOff x="6370465" y="1340965"/>
            <a:chExt cx="2718315" cy="1714657"/>
          </a:xfrm>
        </p:grpSpPr>
        <p:grpSp>
          <p:nvGrpSpPr>
            <p:cNvPr id="88" name="Gruppo 87">
              <a:extLst>
                <a:ext uri="{FF2B5EF4-FFF2-40B4-BE49-F238E27FC236}">
                  <a16:creationId xmlns:a16="http://schemas.microsoft.com/office/drawing/2014/main" id="{75C49382-433E-EE2C-20FF-231D3A0F0C6C}"/>
                </a:ext>
              </a:extLst>
            </p:cNvPr>
            <p:cNvGrpSpPr/>
            <p:nvPr/>
          </p:nvGrpSpPr>
          <p:grpSpPr>
            <a:xfrm>
              <a:off x="6370465" y="1340965"/>
              <a:ext cx="2718315" cy="1714657"/>
              <a:chOff x="4719440" y="1788103"/>
              <a:chExt cx="2718315" cy="1714657"/>
            </a:xfrm>
          </p:grpSpPr>
          <p:grpSp>
            <p:nvGrpSpPr>
              <p:cNvPr id="65" name="Gruppo 64">
                <a:extLst>
                  <a:ext uri="{FF2B5EF4-FFF2-40B4-BE49-F238E27FC236}">
                    <a16:creationId xmlns:a16="http://schemas.microsoft.com/office/drawing/2014/main" id="{A30DB6B9-9D3C-734E-6F1E-72CFB5D97055}"/>
                  </a:ext>
                </a:extLst>
              </p:cNvPr>
              <p:cNvGrpSpPr/>
              <p:nvPr/>
            </p:nvGrpSpPr>
            <p:grpSpPr>
              <a:xfrm>
                <a:off x="4719440" y="1995427"/>
                <a:ext cx="2718315" cy="1507333"/>
                <a:chOff x="3830448" y="1999056"/>
                <a:chExt cx="2718315" cy="1507333"/>
              </a:xfrm>
            </p:grpSpPr>
            <p:sp>
              <p:nvSpPr>
                <p:cNvPr id="43" name="Rettangolo con angoli arrotondati 42">
                  <a:extLst>
                    <a:ext uri="{FF2B5EF4-FFF2-40B4-BE49-F238E27FC236}">
                      <a16:creationId xmlns:a16="http://schemas.microsoft.com/office/drawing/2014/main" id="{B77E8D38-A5E8-4279-D8AA-CE3C35EBE814}"/>
                    </a:ext>
                  </a:extLst>
                </p:cNvPr>
                <p:cNvSpPr/>
                <p:nvPr/>
              </p:nvSpPr>
              <p:spPr>
                <a:xfrm>
                  <a:off x="3830448" y="1999056"/>
                  <a:ext cx="2718315" cy="1507333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F3997368-C122-FC1E-D220-C792649173F9}"/>
                    </a:ext>
                  </a:extLst>
                </p:cNvPr>
                <p:cNvSpPr txBox="1"/>
                <p:nvPr/>
              </p:nvSpPr>
              <p:spPr>
                <a:xfrm>
                  <a:off x="3969507" y="2091827"/>
                  <a:ext cx="1164456" cy="33855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Welcoming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and open schools</a:t>
                  </a:r>
                </a:p>
              </p:txBody>
            </p:sp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5AE2B30E-7579-3956-A693-41D43159CE55}"/>
                    </a:ext>
                  </a:extLst>
                </p:cNvPr>
                <p:cNvSpPr txBox="1"/>
                <p:nvPr/>
              </p:nvSpPr>
              <p:spPr>
                <a:xfrm>
                  <a:off x="3968379" y="2538224"/>
                  <a:ext cx="1221226" cy="33855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Directors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who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support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teachers</a:t>
                  </a:r>
                  <a:endParaRPr lang="it-IT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AB96D87B-AFAE-1968-6464-1886A4ABA4CF}"/>
                    </a:ext>
                  </a:extLst>
                </p:cNvPr>
                <p:cNvSpPr txBox="1"/>
                <p:nvPr/>
              </p:nvSpPr>
              <p:spPr>
                <a:xfrm>
                  <a:off x="3995905" y="2954281"/>
                  <a:ext cx="1154795" cy="46166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Directors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who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guide and </a:t>
                  </a:r>
                  <a:r>
                    <a:rPr lang="it-IT" sz="8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ré-encadrent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the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parents</a:t>
                  </a:r>
                  <a:endParaRPr lang="it-IT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CasellaDiTesto 128">
                  <a:extLst>
                    <a:ext uri="{FF2B5EF4-FFF2-40B4-BE49-F238E27FC236}">
                      <a16:creationId xmlns:a16="http://schemas.microsoft.com/office/drawing/2014/main" id="{FB264474-ABB5-526D-F3FB-E96778363C27}"/>
                    </a:ext>
                  </a:extLst>
                </p:cNvPr>
                <p:cNvSpPr txBox="1"/>
                <p:nvPr/>
              </p:nvSpPr>
              <p:spPr>
                <a:xfrm>
                  <a:off x="5189605" y="2085274"/>
                  <a:ext cx="998779" cy="33855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High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SES_better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PI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at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home</a:t>
                  </a:r>
                </a:p>
              </p:txBody>
            </p:sp>
            <p:sp>
              <p:nvSpPr>
                <p:cNvPr id="131" name="CasellaDiTesto 130">
                  <a:extLst>
                    <a:ext uri="{FF2B5EF4-FFF2-40B4-BE49-F238E27FC236}">
                      <a16:creationId xmlns:a16="http://schemas.microsoft.com/office/drawing/2014/main" id="{6FB0167D-4EFC-0240-664A-838CBBC243A7}"/>
                    </a:ext>
                  </a:extLst>
                </p:cNvPr>
                <p:cNvSpPr txBox="1"/>
                <p:nvPr/>
              </p:nvSpPr>
              <p:spPr>
                <a:xfrm>
                  <a:off x="5245832" y="2954281"/>
                  <a:ext cx="1068234" cy="33855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High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SES_easier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PI and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relationship</a:t>
                  </a:r>
                  <a:endParaRPr lang="it-IT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B5E6CEF-3D20-C463-FEF6-82E2FB6A5CD3}"/>
                  </a:ext>
                </a:extLst>
              </p:cNvPr>
              <p:cNvSpPr txBox="1"/>
              <p:nvPr/>
            </p:nvSpPr>
            <p:spPr>
              <a:xfrm>
                <a:off x="4912087" y="1788103"/>
                <a:ext cx="216651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Facilitating</a:t>
                </a:r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factors</a:t>
                </a:r>
                <a:endParaRPr lang="it-IT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437B9839-0375-D541-0DAD-EC37184A5369}"/>
                </a:ext>
              </a:extLst>
            </p:cNvPr>
            <p:cNvSpPr txBox="1"/>
            <p:nvPr/>
          </p:nvSpPr>
          <p:spPr>
            <a:xfrm>
              <a:off x="7819146" y="2084158"/>
              <a:ext cx="1052441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Low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SES_recognition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6" name="Gruppo 115">
            <a:extLst>
              <a:ext uri="{FF2B5EF4-FFF2-40B4-BE49-F238E27FC236}">
                <a16:creationId xmlns:a16="http://schemas.microsoft.com/office/drawing/2014/main" id="{EB83240D-892C-9FCC-BB80-7D191134F410}"/>
              </a:ext>
            </a:extLst>
          </p:cNvPr>
          <p:cNvGrpSpPr/>
          <p:nvPr/>
        </p:nvGrpSpPr>
        <p:grpSpPr>
          <a:xfrm>
            <a:off x="114126" y="3028879"/>
            <a:ext cx="4084874" cy="2132363"/>
            <a:chOff x="114278" y="2964600"/>
            <a:chExt cx="4084874" cy="2132363"/>
          </a:xfrm>
        </p:grpSpPr>
        <p:grpSp>
          <p:nvGrpSpPr>
            <p:cNvPr id="90" name="Gruppo 89">
              <a:extLst>
                <a:ext uri="{FF2B5EF4-FFF2-40B4-BE49-F238E27FC236}">
                  <a16:creationId xmlns:a16="http://schemas.microsoft.com/office/drawing/2014/main" id="{D19E2F53-F4F8-40D2-5269-2022263E2E1A}"/>
                </a:ext>
              </a:extLst>
            </p:cNvPr>
            <p:cNvGrpSpPr/>
            <p:nvPr/>
          </p:nvGrpSpPr>
          <p:grpSpPr>
            <a:xfrm>
              <a:off x="114278" y="2964600"/>
              <a:ext cx="4084874" cy="2132363"/>
              <a:chOff x="189968" y="3901942"/>
              <a:chExt cx="4084874" cy="2181512"/>
            </a:xfrm>
          </p:grpSpPr>
          <p:sp>
            <p:nvSpPr>
              <p:cNvPr id="80" name="Rettangolo con angoli arrotondati 79">
                <a:extLst>
                  <a:ext uri="{FF2B5EF4-FFF2-40B4-BE49-F238E27FC236}">
                    <a16:creationId xmlns:a16="http://schemas.microsoft.com/office/drawing/2014/main" id="{E330F77C-4C51-9EF7-3561-8575A30C61E1}"/>
                  </a:ext>
                </a:extLst>
              </p:cNvPr>
              <p:cNvSpPr/>
              <p:nvPr/>
            </p:nvSpPr>
            <p:spPr>
              <a:xfrm>
                <a:off x="189968" y="4137636"/>
                <a:ext cx="4084874" cy="194581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CasellaDiTesto 80">
                <a:extLst>
                  <a:ext uri="{FF2B5EF4-FFF2-40B4-BE49-F238E27FC236}">
                    <a16:creationId xmlns:a16="http://schemas.microsoft.com/office/drawing/2014/main" id="{D622A5EF-FFA1-829E-1CEA-F42C6EADEF6F}"/>
                  </a:ext>
                </a:extLst>
              </p:cNvPr>
              <p:cNvSpPr txBox="1"/>
              <p:nvPr/>
            </p:nvSpPr>
            <p:spPr>
              <a:xfrm>
                <a:off x="1499912" y="4266711"/>
                <a:ext cx="1101005" cy="4723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Opposed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, aggressive and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criticising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CasellaDiTesto 81">
                <a:extLst>
                  <a:ext uri="{FF2B5EF4-FFF2-40B4-BE49-F238E27FC236}">
                    <a16:creationId xmlns:a16="http://schemas.microsoft.com/office/drawing/2014/main" id="{240AB701-8E3D-5116-2FF8-599A9122C570}"/>
                  </a:ext>
                </a:extLst>
              </p:cNvPr>
              <p:cNvSpPr txBox="1"/>
              <p:nvPr/>
            </p:nvSpPr>
            <p:spPr>
              <a:xfrm>
                <a:off x="1704958" y="4817304"/>
                <a:ext cx="1200325" cy="59825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who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criticise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appeal to the school and aggressive</a:t>
                </a:r>
              </a:p>
            </p:txBody>
          </p:sp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72F75B4B-0AB6-B9F3-2A3D-95529938A47F}"/>
                  </a:ext>
                </a:extLst>
              </p:cNvPr>
              <p:cNvSpPr txBox="1"/>
              <p:nvPr/>
            </p:nvSpPr>
            <p:spPr>
              <a:xfrm>
                <a:off x="2721400" y="4271810"/>
                <a:ext cx="1101005" cy="3463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Overprotective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CasellaDiTesto 83">
                <a:extLst>
                  <a:ext uri="{FF2B5EF4-FFF2-40B4-BE49-F238E27FC236}">
                    <a16:creationId xmlns:a16="http://schemas.microsoft.com/office/drawing/2014/main" id="{97401F36-2307-4797-5408-DE84ED500F3F}"/>
                  </a:ext>
                </a:extLst>
              </p:cNvPr>
              <p:cNvSpPr txBox="1"/>
              <p:nvPr/>
            </p:nvSpPr>
            <p:spPr>
              <a:xfrm>
                <a:off x="2965683" y="4714444"/>
                <a:ext cx="1101005" cy="34635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too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focused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on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their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children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48C372A1-E09A-88FA-C788-477968CE59CA}"/>
                  </a:ext>
                </a:extLst>
              </p:cNvPr>
              <p:cNvSpPr txBox="1"/>
              <p:nvPr/>
            </p:nvSpPr>
            <p:spPr>
              <a:xfrm>
                <a:off x="1883570" y="3901942"/>
                <a:ext cx="1672414" cy="251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Challenging</a:t>
                </a:r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PI</a:t>
                </a:r>
              </a:p>
            </p:txBody>
          </p:sp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32AC3E8-B39F-9A76-F61A-7F4AA7C71AAA}"/>
                  </a:ext>
                </a:extLst>
              </p:cNvPr>
              <p:cNvSpPr txBox="1"/>
              <p:nvPr/>
            </p:nvSpPr>
            <p:spPr>
              <a:xfrm>
                <a:off x="386073" y="4231148"/>
                <a:ext cx="1018707" cy="7242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involved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parents_Lack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supervision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reciprocity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interest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78EB7144-F0BF-8C79-B229-E7162C268B5C}"/>
                  </a:ext>
                </a:extLst>
              </p:cNvPr>
              <p:cNvSpPr txBox="1"/>
              <p:nvPr/>
            </p:nvSpPr>
            <p:spPr>
              <a:xfrm>
                <a:off x="386073" y="5028612"/>
                <a:ext cx="1200325" cy="59825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involved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parents_lack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implication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reciprocity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586109F9-EF64-0C85-ACF0-E749FEAAF885}"/>
                </a:ext>
              </a:extLst>
            </p:cNvPr>
            <p:cNvSpPr txBox="1"/>
            <p:nvPr/>
          </p:nvSpPr>
          <p:spPr>
            <a:xfrm>
              <a:off x="438543" y="4730667"/>
              <a:ext cx="1500835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collaborative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behaviours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16F1D5C0-D6EC-54BA-43C2-BF646D96841C}"/>
                </a:ext>
              </a:extLst>
            </p:cNvPr>
            <p:cNvSpPr txBox="1"/>
            <p:nvPr/>
          </p:nvSpPr>
          <p:spPr>
            <a:xfrm>
              <a:off x="2934102" y="4228502"/>
              <a:ext cx="104162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Too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involved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FC3532CF-C164-7AB3-A36D-5B9F6127486D}"/>
              </a:ext>
            </a:extLst>
          </p:cNvPr>
          <p:cNvGrpSpPr/>
          <p:nvPr/>
        </p:nvGrpSpPr>
        <p:grpSpPr>
          <a:xfrm>
            <a:off x="9611564" y="1123749"/>
            <a:ext cx="2458926" cy="1190912"/>
            <a:chOff x="1609837" y="898830"/>
            <a:chExt cx="2458926" cy="1406696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DF09465A-647C-89D3-0932-D680D44B0500}"/>
                </a:ext>
              </a:extLst>
            </p:cNvPr>
            <p:cNvGrpSpPr/>
            <p:nvPr/>
          </p:nvGrpSpPr>
          <p:grpSpPr>
            <a:xfrm>
              <a:off x="1609837" y="1124307"/>
              <a:ext cx="2458926" cy="1181219"/>
              <a:chOff x="-683164" y="1039485"/>
              <a:chExt cx="2409860" cy="1095884"/>
            </a:xfrm>
          </p:grpSpPr>
          <p:sp>
            <p:nvSpPr>
              <p:cNvPr id="49" name="Rettangolo con angoli arrotondati 48">
                <a:extLst>
                  <a:ext uri="{FF2B5EF4-FFF2-40B4-BE49-F238E27FC236}">
                    <a16:creationId xmlns:a16="http://schemas.microsoft.com/office/drawing/2014/main" id="{7CC79CF7-F639-99CC-3575-88BEB9918234}"/>
                  </a:ext>
                </a:extLst>
              </p:cNvPr>
              <p:cNvSpPr/>
              <p:nvPr/>
            </p:nvSpPr>
            <p:spPr>
              <a:xfrm>
                <a:off x="-683164" y="1039485"/>
                <a:ext cx="2409860" cy="1095884"/>
              </a:xfrm>
              <a:prstGeom prst="roundRect">
                <a:avLst/>
              </a:prstGeom>
              <a:solidFill>
                <a:srgbClr val="F8DCDC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3D2C1525-98DE-FF86-105A-CF4210CB8337}"/>
                  </a:ext>
                </a:extLst>
              </p:cNvPr>
              <p:cNvSpPr txBox="1"/>
              <p:nvPr/>
            </p:nvSpPr>
            <p:spPr>
              <a:xfrm>
                <a:off x="-523967" y="1149596"/>
                <a:ext cx="2153853" cy="2360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Students do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cooperate</a:t>
                </a:r>
              </a:p>
            </p:txBody>
          </p:sp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C6DB8282-D701-8E3E-0CF3-DACD792525CE}"/>
                  </a:ext>
                </a:extLst>
              </p:cNvPr>
              <p:cNvSpPr txBox="1"/>
              <p:nvPr/>
            </p:nvSpPr>
            <p:spPr>
              <a:xfrm>
                <a:off x="-530798" y="1497757"/>
                <a:ext cx="2153853" cy="2360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Teenagers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want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keep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out</a:t>
                </a: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AF2E14ED-8329-1409-A4C3-56F4AE8BBD2D}"/>
                  </a:ext>
                </a:extLst>
              </p:cNvPr>
              <p:cNvSpPr txBox="1"/>
              <p:nvPr/>
            </p:nvSpPr>
            <p:spPr>
              <a:xfrm>
                <a:off x="-541205" y="1829076"/>
                <a:ext cx="2153853" cy="23609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Teenagers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limit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PI</a:t>
                </a:r>
              </a:p>
            </p:txBody>
          </p:sp>
        </p:grp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86262D3E-4976-401D-D7E1-4158AD893232}"/>
                </a:ext>
              </a:extLst>
            </p:cNvPr>
            <p:cNvSpPr txBox="1"/>
            <p:nvPr/>
          </p:nvSpPr>
          <p:spPr>
            <a:xfrm>
              <a:off x="2494747" y="898830"/>
              <a:ext cx="1506931" cy="29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Child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endParaRPr lang="it-I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B54A76FD-446D-B434-B749-005544F348CE}"/>
              </a:ext>
            </a:extLst>
          </p:cNvPr>
          <p:cNvGrpSpPr/>
          <p:nvPr/>
        </p:nvGrpSpPr>
        <p:grpSpPr>
          <a:xfrm>
            <a:off x="5054130" y="3235685"/>
            <a:ext cx="3690193" cy="1745934"/>
            <a:chOff x="3403289" y="1643569"/>
            <a:chExt cx="3690193" cy="1745934"/>
          </a:xfrm>
        </p:grpSpPr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4D47B744-C6C1-F838-D920-3F91B7985FDB}"/>
                </a:ext>
              </a:extLst>
            </p:cNvPr>
            <p:cNvGrpSpPr/>
            <p:nvPr/>
          </p:nvGrpSpPr>
          <p:grpSpPr>
            <a:xfrm>
              <a:off x="3403289" y="1643569"/>
              <a:ext cx="3690193" cy="1745934"/>
              <a:chOff x="3403289" y="1643569"/>
              <a:chExt cx="3690193" cy="1745934"/>
            </a:xfrm>
          </p:grpSpPr>
          <p:grpSp>
            <p:nvGrpSpPr>
              <p:cNvPr id="57" name="Gruppo 56">
                <a:extLst>
                  <a:ext uri="{FF2B5EF4-FFF2-40B4-BE49-F238E27FC236}">
                    <a16:creationId xmlns:a16="http://schemas.microsoft.com/office/drawing/2014/main" id="{D06A3958-47BE-B2E8-CA7A-8B665F8DB5B1}"/>
                  </a:ext>
                </a:extLst>
              </p:cNvPr>
              <p:cNvGrpSpPr/>
              <p:nvPr/>
            </p:nvGrpSpPr>
            <p:grpSpPr>
              <a:xfrm>
                <a:off x="3403289" y="1643569"/>
                <a:ext cx="3690193" cy="1745934"/>
                <a:chOff x="3756270" y="1643569"/>
                <a:chExt cx="3531957" cy="1745934"/>
              </a:xfrm>
            </p:grpSpPr>
            <p:grpSp>
              <p:nvGrpSpPr>
                <p:cNvPr id="59" name="Gruppo 58">
                  <a:extLst>
                    <a:ext uri="{FF2B5EF4-FFF2-40B4-BE49-F238E27FC236}">
                      <a16:creationId xmlns:a16="http://schemas.microsoft.com/office/drawing/2014/main" id="{4FD981AF-4E4B-9D2C-D099-0E8356D58A2D}"/>
                    </a:ext>
                  </a:extLst>
                </p:cNvPr>
                <p:cNvGrpSpPr/>
                <p:nvPr/>
              </p:nvGrpSpPr>
              <p:grpSpPr>
                <a:xfrm>
                  <a:off x="3756270" y="1855961"/>
                  <a:ext cx="3531957" cy="1533542"/>
                  <a:chOff x="-1707710" y="1445213"/>
                  <a:chExt cx="3306374" cy="1057335"/>
                </a:xfrm>
              </p:grpSpPr>
              <p:sp>
                <p:nvSpPr>
                  <p:cNvPr id="61" name="Rettangolo con angoli arrotondati 60">
                    <a:extLst>
                      <a:ext uri="{FF2B5EF4-FFF2-40B4-BE49-F238E27FC236}">
                        <a16:creationId xmlns:a16="http://schemas.microsoft.com/office/drawing/2014/main" id="{C935CCDC-CF24-4B36-E8B0-4D7225C34810}"/>
                      </a:ext>
                    </a:extLst>
                  </p:cNvPr>
                  <p:cNvSpPr/>
                  <p:nvPr/>
                </p:nvSpPr>
                <p:spPr>
                  <a:xfrm>
                    <a:off x="-1707710" y="1445213"/>
                    <a:ext cx="3306374" cy="1057335"/>
                  </a:xfrm>
                  <a:prstGeom prst="roundRect">
                    <a:avLst/>
                  </a:prstGeom>
                  <a:solidFill>
                    <a:srgbClr val="B9030C">
                      <a:alpha val="6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CasellaDiTesto 61">
                    <a:extLst>
                      <a:ext uri="{FF2B5EF4-FFF2-40B4-BE49-F238E27FC236}">
                        <a16:creationId xmlns:a16="http://schemas.microsoft.com/office/drawing/2014/main" id="{C807805E-28A8-9476-C249-282A418B82F3}"/>
                      </a:ext>
                    </a:extLst>
                  </p:cNvPr>
                  <p:cNvSpPr txBox="1"/>
                  <p:nvPr/>
                </p:nvSpPr>
                <p:spPr>
                  <a:xfrm>
                    <a:off x="-915398" y="1528676"/>
                    <a:ext cx="1753923" cy="23342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teachers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’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competencies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elitist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beliefs</a:t>
                    </a:r>
                    <a:endParaRPr lang="it-IT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CasellaDiTesto 62">
                    <a:extLst>
                      <a:ext uri="{FF2B5EF4-FFF2-40B4-BE49-F238E27FC236}">
                        <a16:creationId xmlns:a16="http://schemas.microsoft.com/office/drawing/2014/main" id="{440FC739-4487-C7EC-6A5B-847A3E31E0C4}"/>
                      </a:ext>
                    </a:extLst>
                  </p:cNvPr>
                  <p:cNvSpPr txBox="1"/>
                  <p:nvPr/>
                </p:nvSpPr>
                <p:spPr>
                  <a:xfrm>
                    <a:off x="-1593178" y="1808421"/>
                    <a:ext cx="1753923" cy="233423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92D05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professionalism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reflection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improvement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training</a:t>
                    </a:r>
                  </a:p>
                </p:txBody>
              </p:sp>
              <p:sp>
                <p:nvSpPr>
                  <p:cNvPr id="64" name="CasellaDiTesto 63">
                    <a:extLst>
                      <a:ext uri="{FF2B5EF4-FFF2-40B4-BE49-F238E27FC236}">
                        <a16:creationId xmlns:a16="http://schemas.microsoft.com/office/drawing/2014/main" id="{C6DF5D7F-099C-BD97-FF58-670AF5F30EC7}"/>
                      </a:ext>
                    </a:extLst>
                  </p:cNvPr>
                  <p:cNvSpPr txBox="1"/>
                  <p:nvPr/>
                </p:nvSpPr>
                <p:spPr>
                  <a:xfrm>
                    <a:off x="-1591792" y="2104178"/>
                    <a:ext cx="1753923" cy="31830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interest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involvement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willingness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involve and good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skills</a:t>
                    </a:r>
                  </a:p>
                </p:txBody>
              </p:sp>
            </p:grpSp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8E013B89-5EED-7590-6A66-70D9CC080470}"/>
                    </a:ext>
                  </a:extLst>
                </p:cNvPr>
                <p:cNvSpPr txBox="1"/>
                <p:nvPr/>
              </p:nvSpPr>
              <p:spPr>
                <a:xfrm>
                  <a:off x="4613562" y="1643569"/>
                  <a:ext cx="197883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Teachers </a:t>
                  </a:r>
                  <a:r>
                    <a:rPr lang="it-IT" sz="1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factors</a:t>
                  </a:r>
                  <a:endParaRPr lang="it-IT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D13B32EE-B2DD-22C9-9D59-4359D7A401AD}"/>
                  </a:ext>
                </a:extLst>
              </p:cNvPr>
              <p:cNvSpPr txBox="1"/>
              <p:nvPr/>
            </p:nvSpPr>
            <p:spPr>
              <a:xfrm>
                <a:off x="5544457" y="2391712"/>
                <a:ext cx="1270894" cy="3385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Decrease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teachers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’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legitimacy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548334C5-C3F2-9E36-EC9C-418ACF6FABD9}"/>
                </a:ext>
              </a:extLst>
            </p:cNvPr>
            <p:cNvSpPr txBox="1"/>
            <p:nvPr/>
          </p:nvSpPr>
          <p:spPr>
            <a:xfrm>
              <a:off x="5550262" y="2852841"/>
              <a:ext cx="1362309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Teachers’ job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difficult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but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socially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valued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BE8E6496-1A2C-A706-4471-ABD1003772A4}"/>
              </a:ext>
            </a:extLst>
          </p:cNvPr>
          <p:cNvGrpSpPr/>
          <p:nvPr/>
        </p:nvGrpSpPr>
        <p:grpSpPr>
          <a:xfrm>
            <a:off x="3860561" y="4994294"/>
            <a:ext cx="2733527" cy="1137784"/>
            <a:chOff x="4814402" y="4123335"/>
            <a:chExt cx="3356752" cy="1137784"/>
          </a:xfrm>
        </p:grpSpPr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63EF2435-BA26-DFCC-079C-751047474062}"/>
                </a:ext>
              </a:extLst>
            </p:cNvPr>
            <p:cNvGrpSpPr/>
            <p:nvPr/>
          </p:nvGrpSpPr>
          <p:grpSpPr>
            <a:xfrm>
              <a:off x="4814402" y="4350853"/>
              <a:ext cx="3356752" cy="910266"/>
              <a:chOff x="4814402" y="4993895"/>
              <a:chExt cx="3356752" cy="889207"/>
            </a:xfrm>
          </p:grpSpPr>
          <p:sp>
            <p:nvSpPr>
              <p:cNvPr id="70" name="Rettangolo con angoli arrotondati 69">
                <a:extLst>
                  <a:ext uri="{FF2B5EF4-FFF2-40B4-BE49-F238E27FC236}">
                    <a16:creationId xmlns:a16="http://schemas.microsoft.com/office/drawing/2014/main" id="{7A7D7681-41F3-5461-1B22-1D1BD5C81E48}"/>
                  </a:ext>
                </a:extLst>
              </p:cNvPr>
              <p:cNvSpPr/>
              <p:nvPr/>
            </p:nvSpPr>
            <p:spPr>
              <a:xfrm>
                <a:off x="4814402" y="4993895"/>
                <a:ext cx="3356752" cy="889207"/>
              </a:xfrm>
              <a:prstGeom prst="roundRect">
                <a:avLst/>
              </a:prstGeom>
              <a:solidFill>
                <a:srgbClr val="C00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71827D39-7529-09C4-8DE8-BA6B61132051}"/>
                  </a:ext>
                </a:extLst>
              </p:cNvPr>
              <p:cNvSpPr txBox="1"/>
              <p:nvPr/>
            </p:nvSpPr>
            <p:spPr>
              <a:xfrm>
                <a:off x="6495294" y="5114072"/>
                <a:ext cx="1429375" cy="3307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perceived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pressures</a:t>
                </a:r>
              </a:p>
            </p:txBody>
          </p:sp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62406F7E-9D86-3EC7-7918-055314AF9EE0}"/>
                  </a:ext>
                </a:extLst>
              </p:cNvPr>
              <p:cNvSpPr txBox="1"/>
              <p:nvPr/>
            </p:nvSpPr>
            <p:spPr>
              <a:xfrm>
                <a:off x="6420477" y="5482842"/>
                <a:ext cx="1429375" cy="3307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Fears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negative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emotions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B70230DF-262A-E506-A807-6E5907982776}"/>
                  </a:ext>
                </a:extLst>
              </p:cNvPr>
              <p:cNvSpPr txBox="1"/>
              <p:nvPr/>
            </p:nvSpPr>
            <p:spPr>
              <a:xfrm>
                <a:off x="4949159" y="5091271"/>
                <a:ext cx="1500836" cy="2104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Lack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parental skills</a:t>
                </a:r>
              </a:p>
            </p:txBody>
          </p:sp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0B0EA91B-BD1F-1AA4-B17C-0EB155C4BAE6}"/>
                  </a:ext>
                </a:extLst>
              </p:cNvPr>
              <p:cNvSpPr txBox="1"/>
              <p:nvPr/>
            </p:nvSpPr>
            <p:spPr>
              <a:xfrm>
                <a:off x="4886465" y="5464852"/>
                <a:ext cx="1270894" cy="2104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Family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problems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FC19E116-09DF-2976-80E9-34292A553B0F}"/>
                </a:ext>
              </a:extLst>
            </p:cNvPr>
            <p:cNvSpPr txBox="1"/>
            <p:nvPr/>
          </p:nvSpPr>
          <p:spPr>
            <a:xfrm>
              <a:off x="5430167" y="4123335"/>
              <a:ext cx="22030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Parental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difficulties</a:t>
              </a:r>
              <a:endParaRPr lang="it-I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CEB37BB3-5A50-186E-11BE-9136291A19C3}"/>
              </a:ext>
            </a:extLst>
          </p:cNvPr>
          <p:cNvGrpSpPr/>
          <p:nvPr/>
        </p:nvGrpSpPr>
        <p:grpSpPr>
          <a:xfrm>
            <a:off x="6627889" y="5789052"/>
            <a:ext cx="3356752" cy="740258"/>
            <a:chOff x="4275505" y="5842010"/>
            <a:chExt cx="3356752" cy="740258"/>
          </a:xfrm>
        </p:grpSpPr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6A3E629F-3CFB-A955-0DA6-535CFAD11148}"/>
                </a:ext>
              </a:extLst>
            </p:cNvPr>
            <p:cNvSpPr txBox="1"/>
            <p:nvPr/>
          </p:nvSpPr>
          <p:spPr>
            <a:xfrm>
              <a:off x="4799814" y="5842010"/>
              <a:ext cx="23776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Parental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expectations</a:t>
              </a:r>
              <a:endParaRPr lang="it-I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9" name="Gruppo 78">
              <a:extLst>
                <a:ext uri="{FF2B5EF4-FFF2-40B4-BE49-F238E27FC236}">
                  <a16:creationId xmlns:a16="http://schemas.microsoft.com/office/drawing/2014/main" id="{921BC7B6-C709-6227-5FAA-65B163A1BA9E}"/>
                </a:ext>
              </a:extLst>
            </p:cNvPr>
            <p:cNvGrpSpPr/>
            <p:nvPr/>
          </p:nvGrpSpPr>
          <p:grpSpPr>
            <a:xfrm>
              <a:off x="4275505" y="6041655"/>
              <a:ext cx="3356752" cy="540613"/>
              <a:chOff x="7817800" y="6101509"/>
              <a:chExt cx="3356752" cy="540613"/>
            </a:xfrm>
          </p:grpSpPr>
          <p:sp>
            <p:nvSpPr>
              <p:cNvPr id="86" name="Rettangolo con angoli arrotondati 85">
                <a:extLst>
                  <a:ext uri="{FF2B5EF4-FFF2-40B4-BE49-F238E27FC236}">
                    <a16:creationId xmlns:a16="http://schemas.microsoft.com/office/drawing/2014/main" id="{0DAA1EEB-6A12-0BBC-FA58-64F18BA9548E}"/>
                  </a:ext>
                </a:extLst>
              </p:cNvPr>
              <p:cNvSpPr/>
              <p:nvPr/>
            </p:nvSpPr>
            <p:spPr>
              <a:xfrm>
                <a:off x="7817800" y="6101509"/>
                <a:ext cx="3356752" cy="540613"/>
              </a:xfrm>
              <a:prstGeom prst="roundRect">
                <a:avLst/>
              </a:prstGeom>
              <a:solidFill>
                <a:srgbClr val="C00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EC4DC3AD-CFB1-DBEA-28C5-7B17D8DA6F31}"/>
                  </a:ext>
                </a:extLst>
              </p:cNvPr>
              <p:cNvSpPr txBox="1"/>
              <p:nvPr/>
            </p:nvSpPr>
            <p:spPr>
              <a:xfrm>
                <a:off x="7883740" y="6200068"/>
                <a:ext cx="1544541" cy="3385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Expectations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towards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school</a:t>
                </a:r>
              </a:p>
            </p:txBody>
          </p:sp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72C34F49-F994-5FEA-19B9-4240E2C3C352}"/>
                  </a:ext>
                </a:extLst>
              </p:cNvPr>
              <p:cNvSpPr txBox="1"/>
              <p:nvPr/>
            </p:nvSpPr>
            <p:spPr>
              <a:xfrm>
                <a:off x="9512802" y="6200068"/>
                <a:ext cx="1544541" cy="3385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Expectations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towards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teacher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F972EA1B-E9CA-BA9E-F6A1-A66372E24837}"/>
              </a:ext>
            </a:extLst>
          </p:cNvPr>
          <p:cNvGrpSpPr/>
          <p:nvPr/>
        </p:nvGrpSpPr>
        <p:grpSpPr>
          <a:xfrm>
            <a:off x="127302" y="5133500"/>
            <a:ext cx="3454333" cy="1425513"/>
            <a:chOff x="166067" y="4867341"/>
            <a:chExt cx="3454333" cy="1425513"/>
          </a:xfrm>
        </p:grpSpPr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1F554996-98A2-FB72-8C64-B03F1CF83D2C}"/>
                </a:ext>
              </a:extLst>
            </p:cNvPr>
            <p:cNvGrpSpPr/>
            <p:nvPr/>
          </p:nvGrpSpPr>
          <p:grpSpPr>
            <a:xfrm>
              <a:off x="166067" y="4867341"/>
              <a:ext cx="3454333" cy="1425513"/>
              <a:chOff x="139540" y="4868598"/>
              <a:chExt cx="3454333" cy="1425513"/>
            </a:xfrm>
          </p:grpSpPr>
          <p:sp>
            <p:nvSpPr>
              <p:cNvPr id="109" name="Rettangolo con angoli arrotondati 108">
                <a:extLst>
                  <a:ext uri="{FF2B5EF4-FFF2-40B4-BE49-F238E27FC236}">
                    <a16:creationId xmlns:a16="http://schemas.microsoft.com/office/drawing/2014/main" id="{D3560D55-442C-1A6A-1286-9765616531FA}"/>
                  </a:ext>
                </a:extLst>
              </p:cNvPr>
              <p:cNvSpPr/>
              <p:nvPr/>
            </p:nvSpPr>
            <p:spPr>
              <a:xfrm>
                <a:off x="139540" y="5101295"/>
                <a:ext cx="3454333" cy="1192816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CasellaDiTesto 109">
                <a:extLst>
                  <a:ext uri="{FF2B5EF4-FFF2-40B4-BE49-F238E27FC236}">
                    <a16:creationId xmlns:a16="http://schemas.microsoft.com/office/drawing/2014/main" id="{7C25D05C-3505-4EC3-AEF4-48DF24D6ACED}"/>
                  </a:ext>
                </a:extLst>
              </p:cNvPr>
              <p:cNvSpPr txBox="1"/>
              <p:nvPr/>
            </p:nvSpPr>
            <p:spPr>
              <a:xfrm>
                <a:off x="1887248" y="5199603"/>
                <a:ext cx="1500836" cy="5847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SES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know the school system and face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socio-economic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difficulties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36F65783-B6C4-4B84-E29A-2D8C866F634D}"/>
                  </a:ext>
                </a:extLst>
              </p:cNvPr>
              <p:cNvSpPr txBox="1"/>
              <p:nvPr/>
            </p:nvSpPr>
            <p:spPr>
              <a:xfrm>
                <a:off x="833580" y="4868598"/>
                <a:ext cx="220305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socio-economic</a:t>
                </a:r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features</a:t>
                </a:r>
              </a:p>
            </p:txBody>
          </p:sp>
        </p:grp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22516DF2-3EFC-5DFF-E3B5-6C5685395AD4}"/>
                </a:ext>
              </a:extLst>
            </p:cNvPr>
            <p:cNvSpPr txBox="1"/>
            <p:nvPr/>
          </p:nvSpPr>
          <p:spPr>
            <a:xfrm>
              <a:off x="296374" y="5199231"/>
              <a:ext cx="150083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Socio-economic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and cultural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difficulties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fro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low SES and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migrant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50A0B943-DE9D-8361-7BE9-BB224C068AC3}"/>
                </a:ext>
              </a:extLst>
            </p:cNvPr>
            <p:cNvSpPr txBox="1"/>
            <p:nvPr/>
          </p:nvSpPr>
          <p:spPr>
            <a:xfrm>
              <a:off x="296374" y="5739447"/>
              <a:ext cx="150083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High SES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always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present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1ABC8AF1-A0EC-1BD2-E2A4-92FF1B9934AF}"/>
                </a:ext>
              </a:extLst>
            </p:cNvPr>
            <p:cNvSpPr txBox="1"/>
            <p:nvPr/>
          </p:nvSpPr>
          <p:spPr>
            <a:xfrm>
              <a:off x="1927255" y="5881480"/>
              <a:ext cx="1500836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High SES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know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to play with the system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20ECCBE9-9987-C579-D778-2C6060C5DDAB}"/>
              </a:ext>
            </a:extLst>
          </p:cNvPr>
          <p:cNvGrpSpPr/>
          <p:nvPr/>
        </p:nvGrpSpPr>
        <p:grpSpPr>
          <a:xfrm>
            <a:off x="9874823" y="4373233"/>
            <a:ext cx="2203051" cy="1658182"/>
            <a:chOff x="7806822" y="5056745"/>
            <a:chExt cx="2203051" cy="1658182"/>
          </a:xfrm>
        </p:grpSpPr>
        <p:grpSp>
          <p:nvGrpSpPr>
            <p:cNvPr id="100" name="Gruppo 99">
              <a:extLst>
                <a:ext uri="{FF2B5EF4-FFF2-40B4-BE49-F238E27FC236}">
                  <a16:creationId xmlns:a16="http://schemas.microsoft.com/office/drawing/2014/main" id="{6BC8CDF5-6344-68A8-4AB0-1FFA8EC239F8}"/>
                </a:ext>
              </a:extLst>
            </p:cNvPr>
            <p:cNvGrpSpPr/>
            <p:nvPr/>
          </p:nvGrpSpPr>
          <p:grpSpPr>
            <a:xfrm>
              <a:off x="7806822" y="5056745"/>
              <a:ext cx="2203051" cy="1658182"/>
              <a:chOff x="8153731" y="4398666"/>
              <a:chExt cx="2825563" cy="1915794"/>
            </a:xfrm>
          </p:grpSpPr>
          <p:sp>
            <p:nvSpPr>
              <p:cNvPr id="101" name="Rettangolo con angoli arrotondati 100">
                <a:extLst>
                  <a:ext uri="{FF2B5EF4-FFF2-40B4-BE49-F238E27FC236}">
                    <a16:creationId xmlns:a16="http://schemas.microsoft.com/office/drawing/2014/main" id="{9A094DD4-C98F-274B-8362-919C941AA66A}"/>
                  </a:ext>
                </a:extLst>
              </p:cNvPr>
              <p:cNvSpPr/>
              <p:nvPr/>
            </p:nvSpPr>
            <p:spPr>
              <a:xfrm>
                <a:off x="8153731" y="4652852"/>
                <a:ext cx="2825563" cy="1661608"/>
              </a:xfrm>
              <a:prstGeom prst="roundRect">
                <a:avLst/>
              </a:prstGeom>
              <a:solidFill>
                <a:srgbClr val="FF0000">
                  <a:alpha val="6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CasellaDiTesto 101">
                <a:extLst>
                  <a:ext uri="{FF2B5EF4-FFF2-40B4-BE49-F238E27FC236}">
                    <a16:creationId xmlns:a16="http://schemas.microsoft.com/office/drawing/2014/main" id="{3B069935-5E4B-2B5F-1AC8-D9BEDAC9EDF7}"/>
                  </a:ext>
                </a:extLst>
              </p:cNvPr>
              <p:cNvSpPr txBox="1"/>
              <p:nvPr/>
            </p:nvSpPr>
            <p:spPr>
              <a:xfrm>
                <a:off x="8194449" y="4398666"/>
                <a:ext cx="2528874" cy="284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Societal</a:t>
                </a:r>
                <a:r>
                  <a:rPr lang="it-IT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factors</a:t>
                </a:r>
                <a:endParaRPr lang="it-IT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CasellaDiTesto 102">
                <a:extLst>
                  <a:ext uri="{FF2B5EF4-FFF2-40B4-BE49-F238E27FC236}">
                    <a16:creationId xmlns:a16="http://schemas.microsoft.com/office/drawing/2014/main" id="{15B03B41-D526-B4B2-A34E-2E9708DB1F9F}"/>
                  </a:ext>
                </a:extLst>
              </p:cNvPr>
              <p:cNvSpPr txBox="1"/>
              <p:nvPr/>
            </p:nvSpPr>
            <p:spPr>
              <a:xfrm>
                <a:off x="8373436" y="4819538"/>
                <a:ext cx="2126615" cy="39115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Changes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parenting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narrative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related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endParaRPr lang="it-IT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DCBB6443-69B5-CD3E-DF0A-F5FC6064B95B}"/>
                </a:ext>
              </a:extLst>
            </p:cNvPr>
            <p:cNvSpPr txBox="1"/>
            <p:nvPr/>
          </p:nvSpPr>
          <p:spPr>
            <a:xfrm>
              <a:off x="7978123" y="5795703"/>
              <a:ext cx="1268691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Society more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individualistic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8E019127-8A4F-E749-C4D9-754EB8D2751A}"/>
                </a:ext>
              </a:extLst>
            </p:cNvPr>
            <p:cNvSpPr txBox="1"/>
            <p:nvPr/>
          </p:nvSpPr>
          <p:spPr>
            <a:xfrm>
              <a:off x="7978123" y="6440114"/>
              <a:ext cx="1873587" cy="2154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Individualistic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society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72E3C11C-32F2-D9B2-3186-602923650008}"/>
                </a:ext>
              </a:extLst>
            </p:cNvPr>
            <p:cNvSpPr txBox="1"/>
            <p:nvPr/>
          </p:nvSpPr>
          <p:spPr>
            <a:xfrm>
              <a:off x="7978123" y="6170651"/>
              <a:ext cx="1860382" cy="2154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Negative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parenting</a:t>
              </a:r>
              <a:r>
                <a:rPr lang="it-IT" sz="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800" dirty="0" err="1">
                  <a:latin typeface="Arial" panose="020B0604020202020204" pitchFamily="34" charset="0"/>
                  <a:cs typeface="Arial" panose="020B0604020202020204" pitchFamily="34" charset="0"/>
                </a:rPr>
                <a:t>changes</a:t>
              </a:r>
              <a:endParaRPr lang="it-IT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EFA3483C-31DE-FD12-275D-E620D9AE29E7}"/>
              </a:ext>
            </a:extLst>
          </p:cNvPr>
          <p:cNvGrpSpPr/>
          <p:nvPr/>
        </p:nvGrpSpPr>
        <p:grpSpPr>
          <a:xfrm>
            <a:off x="8785233" y="2318152"/>
            <a:ext cx="3365126" cy="2090905"/>
            <a:chOff x="8668678" y="2961927"/>
            <a:chExt cx="3365126" cy="2090905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F1AD5B0D-C2FD-0882-3B00-AE05AA0BDCFD}"/>
                </a:ext>
              </a:extLst>
            </p:cNvPr>
            <p:cNvGrpSpPr/>
            <p:nvPr/>
          </p:nvGrpSpPr>
          <p:grpSpPr>
            <a:xfrm>
              <a:off x="8668678" y="3227637"/>
              <a:ext cx="3365126" cy="1825195"/>
              <a:chOff x="8263891" y="1988522"/>
              <a:chExt cx="3365126" cy="1825195"/>
            </a:xfrm>
          </p:grpSpPr>
          <p:grpSp>
            <p:nvGrpSpPr>
              <p:cNvPr id="92" name="Gruppo 91">
                <a:extLst>
                  <a:ext uri="{FF2B5EF4-FFF2-40B4-BE49-F238E27FC236}">
                    <a16:creationId xmlns:a16="http://schemas.microsoft.com/office/drawing/2014/main" id="{9523F34A-4DE0-FB18-857C-AC6DCA8A277E}"/>
                  </a:ext>
                </a:extLst>
              </p:cNvPr>
              <p:cNvGrpSpPr/>
              <p:nvPr/>
            </p:nvGrpSpPr>
            <p:grpSpPr>
              <a:xfrm>
                <a:off x="8263891" y="1988522"/>
                <a:ext cx="3365126" cy="1825195"/>
                <a:chOff x="8657442" y="2110506"/>
                <a:chExt cx="3365126" cy="1825195"/>
              </a:xfrm>
            </p:grpSpPr>
            <p:grpSp>
              <p:nvGrpSpPr>
                <p:cNvPr id="94" name="Gruppo 93">
                  <a:extLst>
                    <a:ext uri="{FF2B5EF4-FFF2-40B4-BE49-F238E27FC236}">
                      <a16:creationId xmlns:a16="http://schemas.microsoft.com/office/drawing/2014/main" id="{CD88367E-3810-7AE8-C0EA-ECAC28C881F9}"/>
                    </a:ext>
                  </a:extLst>
                </p:cNvPr>
                <p:cNvGrpSpPr/>
                <p:nvPr/>
              </p:nvGrpSpPr>
              <p:grpSpPr>
                <a:xfrm>
                  <a:off x="8657442" y="2110506"/>
                  <a:ext cx="3365126" cy="1825195"/>
                  <a:chOff x="-1744627" y="1444304"/>
                  <a:chExt cx="3150199" cy="1258420"/>
                </a:xfrm>
              </p:grpSpPr>
              <p:sp>
                <p:nvSpPr>
                  <p:cNvPr id="96" name="Rettangolo con angoli arrotondati 95">
                    <a:extLst>
                      <a:ext uri="{FF2B5EF4-FFF2-40B4-BE49-F238E27FC236}">
                        <a16:creationId xmlns:a16="http://schemas.microsoft.com/office/drawing/2014/main" id="{6B3E83A4-418F-6541-3549-823824E416A3}"/>
                      </a:ext>
                    </a:extLst>
                  </p:cNvPr>
                  <p:cNvSpPr/>
                  <p:nvPr/>
                </p:nvSpPr>
                <p:spPr>
                  <a:xfrm>
                    <a:off x="-1744627" y="1444304"/>
                    <a:ext cx="3150199" cy="1258420"/>
                  </a:xfrm>
                  <a:prstGeom prst="roundRect">
                    <a:avLst/>
                  </a:prstGeom>
                  <a:solidFill>
                    <a:srgbClr val="FF3F3F">
                      <a:alpha val="6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CasellaDiTesto 96">
                    <a:extLst>
                      <a:ext uri="{FF2B5EF4-FFF2-40B4-BE49-F238E27FC236}">
                        <a16:creationId xmlns:a16="http://schemas.microsoft.com/office/drawing/2014/main" id="{C5C823A3-D993-2D8F-2D24-396CB438C841}"/>
                      </a:ext>
                    </a:extLst>
                  </p:cNvPr>
                  <p:cNvSpPr txBox="1"/>
                  <p:nvPr/>
                </p:nvSpPr>
                <p:spPr>
                  <a:xfrm>
                    <a:off x="-1522684" y="1514107"/>
                    <a:ext cx="1597554" cy="31830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Challenges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related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multiculturality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labour market dynamics,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shortage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teachers</a:t>
                    </a:r>
                    <a:endParaRPr lang="it-IT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CasellaDiTesto 97">
                    <a:extLst>
                      <a:ext uri="{FF2B5EF4-FFF2-40B4-BE49-F238E27FC236}">
                        <a16:creationId xmlns:a16="http://schemas.microsoft.com/office/drawing/2014/main" id="{845F812C-B425-1CD4-4E1C-9536680A14AA}"/>
                      </a:ext>
                    </a:extLst>
                  </p:cNvPr>
                  <p:cNvSpPr txBox="1"/>
                  <p:nvPr/>
                </p:nvSpPr>
                <p:spPr>
                  <a:xfrm>
                    <a:off x="-1568612" y="1903820"/>
                    <a:ext cx="1626026" cy="31830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92D05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Challenges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related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multiculturality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changes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in school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role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clarity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laws</a:t>
                    </a:r>
                    <a:endParaRPr lang="it-IT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CasellaDiTesto 98">
                    <a:extLst>
                      <a:ext uri="{FF2B5EF4-FFF2-40B4-BE49-F238E27FC236}">
                        <a16:creationId xmlns:a16="http://schemas.microsoft.com/office/drawing/2014/main" id="{4958D1F2-7BEF-E6A0-2598-C4571EDDB972}"/>
                      </a:ext>
                    </a:extLst>
                  </p:cNvPr>
                  <p:cNvSpPr txBox="1"/>
                  <p:nvPr/>
                </p:nvSpPr>
                <p:spPr>
                  <a:xfrm>
                    <a:off x="-919177" y="2275081"/>
                    <a:ext cx="1753923" cy="318305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School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not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welcoming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effective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low meeting with </a:t>
                    </a:r>
                    <a:r>
                      <a:rPr lang="it-IT" sz="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teachers</a:t>
                    </a:r>
                    <a:r>
                      <a:rPr lang="it-IT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p:grpSp>
            <p:sp>
              <p:nvSpPr>
                <p:cNvPr id="95" name="CasellaDiTesto 94">
                  <a:extLst>
                    <a:ext uri="{FF2B5EF4-FFF2-40B4-BE49-F238E27FC236}">
                      <a16:creationId xmlns:a16="http://schemas.microsoft.com/office/drawing/2014/main" id="{878F4C89-0A17-E47B-3DBA-112B2E0B1C6D}"/>
                    </a:ext>
                  </a:extLst>
                </p:cNvPr>
                <p:cNvSpPr txBox="1"/>
                <p:nvPr/>
              </p:nvSpPr>
              <p:spPr>
                <a:xfrm>
                  <a:off x="10712268" y="2651282"/>
                  <a:ext cx="1172560" cy="58477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Parents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considered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as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problems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lack</a:t>
                  </a:r>
                  <a:r>
                    <a:rPr lang="it-IT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of clear </a:t>
                  </a:r>
                  <a:r>
                    <a:rPr lang="it-IT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communication</a:t>
                  </a:r>
                  <a:endParaRPr lang="it-IT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FA44BCB6-883C-E750-AF7A-9763E6551BF0}"/>
                  </a:ext>
                </a:extLst>
              </p:cNvPr>
              <p:cNvSpPr txBox="1"/>
              <p:nvPr/>
            </p:nvSpPr>
            <p:spPr>
              <a:xfrm>
                <a:off x="10360595" y="2110340"/>
                <a:ext cx="1053614" cy="2154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School </a:t>
                </a:r>
                <a:r>
                  <a:rPr lang="it-IT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prevent</a:t>
                </a:r>
                <a:r>
                  <a:rPr lang="it-IT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 PI</a:t>
                </a:r>
              </a:p>
            </p:txBody>
          </p:sp>
        </p:grp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E5249C1-F994-14C8-DA5A-7E58FDDEDD0E}"/>
                </a:ext>
              </a:extLst>
            </p:cNvPr>
            <p:cNvSpPr txBox="1"/>
            <p:nvPr/>
          </p:nvSpPr>
          <p:spPr>
            <a:xfrm>
              <a:off x="9691387" y="2961927"/>
              <a:ext cx="15069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latin typeface="Arial" panose="020B0604020202020204" pitchFamily="34" charset="0"/>
                  <a:cs typeface="Arial" panose="020B0604020202020204" pitchFamily="34" charset="0"/>
                </a:rPr>
                <a:t>School system </a:t>
              </a:r>
              <a:r>
                <a:rPr lang="it-IT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endParaRPr lang="it-IT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F26282-6434-7171-59ED-6FCFDEADD88F}"/>
              </a:ext>
            </a:extLst>
          </p:cNvPr>
          <p:cNvSpPr txBox="1"/>
          <p:nvPr/>
        </p:nvSpPr>
        <p:spPr>
          <a:xfrm>
            <a:off x="7641462" y="5076065"/>
            <a:ext cx="1615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an </a:t>
            </a:r>
            <a:r>
              <a:rPr lang="it-IT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3494A4F-46F6-6F32-BC7D-46F1178B86A5}"/>
              </a:ext>
            </a:extLst>
          </p:cNvPr>
          <p:cNvSpPr txBox="1"/>
          <p:nvPr/>
        </p:nvSpPr>
        <p:spPr>
          <a:xfrm>
            <a:off x="402336" y="338328"/>
            <a:ext cx="286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it-IT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095E01C-2D9F-98CA-2B0F-2EA440635345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1E0CBA5C-DC4A-AA48-9958-311396B4CECB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72" name="Immagine 71">
                <a:extLst>
                  <a:ext uri="{FF2B5EF4-FFF2-40B4-BE49-F238E27FC236}">
                    <a16:creationId xmlns:a16="http://schemas.microsoft.com/office/drawing/2014/main" id="{C8F0A42E-C690-720F-F51D-A657C9F1172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74" name="Immagine 73">
                <a:extLst>
                  <a:ext uri="{FF2B5EF4-FFF2-40B4-BE49-F238E27FC236}">
                    <a16:creationId xmlns:a16="http://schemas.microsoft.com/office/drawing/2014/main" id="{9D0D80C2-72D6-8DB8-CB1C-CFA7110E5B8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115" name="Immagine 114">
                <a:extLst>
                  <a:ext uri="{FF2B5EF4-FFF2-40B4-BE49-F238E27FC236}">
                    <a16:creationId xmlns:a16="http://schemas.microsoft.com/office/drawing/2014/main" id="{27F791FB-2A29-CE16-1FB6-A50049C4AA1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15FBA4DD-2F5A-5063-DDB4-68CE5B63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1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5DC4-1330-4CEE-90FF-EEAFB9E62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>
            <a:extLst>
              <a:ext uri="{FF2B5EF4-FFF2-40B4-BE49-F238E27FC236}">
                <a16:creationId xmlns:a16="http://schemas.microsoft.com/office/drawing/2014/main" id="{01F6FA94-63D7-5C3E-001A-51C1815BF47C}"/>
              </a:ext>
            </a:extLst>
          </p:cNvPr>
          <p:cNvGrpSpPr/>
          <p:nvPr/>
        </p:nvGrpSpPr>
        <p:grpSpPr>
          <a:xfrm>
            <a:off x="4443050" y="107041"/>
            <a:ext cx="2458926" cy="1726231"/>
            <a:chOff x="5390174" y="143696"/>
            <a:chExt cx="2458926" cy="1726231"/>
          </a:xfrm>
        </p:grpSpPr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id="{BF1F1C4D-51EF-3E66-E166-D4F77ED405DD}"/>
                </a:ext>
              </a:extLst>
            </p:cNvPr>
            <p:cNvSpPr/>
            <p:nvPr/>
          </p:nvSpPr>
          <p:spPr>
            <a:xfrm>
              <a:off x="5390174" y="395954"/>
              <a:ext cx="2458926" cy="1473973"/>
            </a:xfrm>
            <a:prstGeom prst="roundRect">
              <a:avLst/>
            </a:prstGeom>
            <a:solidFill>
              <a:srgbClr val="F8DCDC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9E620577-BF64-69F2-1698-8857E954929B}"/>
                </a:ext>
              </a:extLst>
            </p:cNvPr>
            <p:cNvSpPr txBox="1"/>
            <p:nvPr/>
          </p:nvSpPr>
          <p:spPr>
            <a:xfrm>
              <a:off x="5520783" y="522994"/>
              <a:ext cx="2197707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Students do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cooperate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0EECEA57-CA2E-7672-5CDD-24D6928F5887}"/>
                </a:ext>
              </a:extLst>
            </p:cNvPr>
            <p:cNvSpPr txBox="1"/>
            <p:nvPr/>
          </p:nvSpPr>
          <p:spPr>
            <a:xfrm>
              <a:off x="5520782" y="904524"/>
              <a:ext cx="2197707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Teenagers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want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keep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out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988C4A15-B1D9-32B6-2BA6-9ABA3E1412F9}"/>
                </a:ext>
              </a:extLst>
            </p:cNvPr>
            <p:cNvSpPr txBox="1"/>
            <p:nvPr/>
          </p:nvSpPr>
          <p:spPr>
            <a:xfrm>
              <a:off x="5525484" y="1478565"/>
              <a:ext cx="2197707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Teenagers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limit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the PI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7F66132F-C9F6-B640-DD11-9DFB14EEC96A}"/>
                </a:ext>
              </a:extLst>
            </p:cNvPr>
            <p:cNvSpPr txBox="1"/>
            <p:nvPr/>
          </p:nvSpPr>
          <p:spPr>
            <a:xfrm>
              <a:off x="5865145" y="143696"/>
              <a:ext cx="1506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Child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uppo 53">
            <a:extLst>
              <a:ext uri="{FF2B5EF4-FFF2-40B4-BE49-F238E27FC236}">
                <a16:creationId xmlns:a16="http://schemas.microsoft.com/office/drawing/2014/main" id="{946B3DAB-B9A7-26C5-A4EA-C66426E4ABC9}"/>
              </a:ext>
            </a:extLst>
          </p:cNvPr>
          <p:cNvGrpSpPr/>
          <p:nvPr/>
        </p:nvGrpSpPr>
        <p:grpSpPr>
          <a:xfrm>
            <a:off x="318477" y="761282"/>
            <a:ext cx="3906912" cy="2906441"/>
            <a:chOff x="3436184" y="1481869"/>
            <a:chExt cx="3770270" cy="2028864"/>
          </a:xfrm>
        </p:grpSpPr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3B155280-DD06-CBF8-66EC-5C2CEE2E7FAF}"/>
                </a:ext>
              </a:extLst>
            </p:cNvPr>
            <p:cNvGrpSpPr/>
            <p:nvPr/>
          </p:nvGrpSpPr>
          <p:grpSpPr>
            <a:xfrm>
              <a:off x="3436184" y="1481869"/>
              <a:ext cx="3770270" cy="2028864"/>
              <a:chOff x="3436184" y="1481869"/>
              <a:chExt cx="3770270" cy="2028864"/>
            </a:xfrm>
          </p:grpSpPr>
          <p:grpSp>
            <p:nvGrpSpPr>
              <p:cNvPr id="57" name="Gruppo 56">
                <a:extLst>
                  <a:ext uri="{FF2B5EF4-FFF2-40B4-BE49-F238E27FC236}">
                    <a16:creationId xmlns:a16="http://schemas.microsoft.com/office/drawing/2014/main" id="{7FA80C3E-715E-D556-5ED8-A006A4D2A553}"/>
                  </a:ext>
                </a:extLst>
              </p:cNvPr>
              <p:cNvGrpSpPr/>
              <p:nvPr/>
            </p:nvGrpSpPr>
            <p:grpSpPr>
              <a:xfrm>
                <a:off x="3436184" y="1481869"/>
                <a:ext cx="3770270" cy="2028864"/>
                <a:chOff x="3787754" y="1481869"/>
                <a:chExt cx="3608600" cy="2028864"/>
              </a:xfrm>
            </p:grpSpPr>
            <p:grpSp>
              <p:nvGrpSpPr>
                <p:cNvPr id="59" name="Gruppo 58">
                  <a:extLst>
                    <a:ext uri="{FF2B5EF4-FFF2-40B4-BE49-F238E27FC236}">
                      <a16:creationId xmlns:a16="http://schemas.microsoft.com/office/drawing/2014/main" id="{03718B5E-F0B0-0373-A18D-87279D6EECE1}"/>
                    </a:ext>
                  </a:extLst>
                </p:cNvPr>
                <p:cNvGrpSpPr/>
                <p:nvPr/>
              </p:nvGrpSpPr>
              <p:grpSpPr>
                <a:xfrm>
                  <a:off x="3787754" y="1696254"/>
                  <a:ext cx="3608600" cy="1814479"/>
                  <a:chOff x="-1678236" y="1335099"/>
                  <a:chExt cx="3378122" cy="1251033"/>
                </a:xfrm>
              </p:grpSpPr>
              <p:sp>
                <p:nvSpPr>
                  <p:cNvPr id="61" name="Rettangolo con angoli arrotondati 60">
                    <a:extLst>
                      <a:ext uri="{FF2B5EF4-FFF2-40B4-BE49-F238E27FC236}">
                        <a16:creationId xmlns:a16="http://schemas.microsoft.com/office/drawing/2014/main" id="{7437DF2B-5CAB-8B42-DB39-C98AC361DEDE}"/>
                      </a:ext>
                    </a:extLst>
                  </p:cNvPr>
                  <p:cNvSpPr/>
                  <p:nvPr/>
                </p:nvSpPr>
                <p:spPr>
                  <a:xfrm>
                    <a:off x="-1678236" y="1335099"/>
                    <a:ext cx="3378122" cy="1251033"/>
                  </a:xfrm>
                  <a:prstGeom prst="roundRect">
                    <a:avLst/>
                  </a:prstGeom>
                  <a:solidFill>
                    <a:srgbClr val="B9030C">
                      <a:alpha val="6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CasellaDiTesto 61">
                    <a:extLst>
                      <a:ext uri="{FF2B5EF4-FFF2-40B4-BE49-F238E27FC236}">
                        <a16:creationId xmlns:a16="http://schemas.microsoft.com/office/drawing/2014/main" id="{8A9B2F2C-1E99-12E4-C460-29CC4A654BE1}"/>
                      </a:ext>
                    </a:extLst>
                  </p:cNvPr>
                  <p:cNvSpPr txBox="1"/>
                  <p:nvPr/>
                </p:nvSpPr>
                <p:spPr>
                  <a:xfrm>
                    <a:off x="-915398" y="1378103"/>
                    <a:ext cx="1753923" cy="31107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teachers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’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competencies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elitist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beliefs</a:t>
                    </a:r>
                    <a:endParaRPr lang="it-IT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CasellaDiTesto 62">
                    <a:extLst>
                      <a:ext uri="{FF2B5EF4-FFF2-40B4-BE49-F238E27FC236}">
                        <a16:creationId xmlns:a16="http://schemas.microsoft.com/office/drawing/2014/main" id="{29584A3A-A3AB-2B50-4A2E-4F794985EE1D}"/>
                      </a:ext>
                    </a:extLst>
                  </p:cNvPr>
                  <p:cNvSpPr txBox="1"/>
                  <p:nvPr/>
                </p:nvSpPr>
                <p:spPr>
                  <a:xfrm>
                    <a:off x="-1509435" y="1750202"/>
                    <a:ext cx="1753923" cy="311074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92D05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professionalism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reflection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improvement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training</a:t>
                    </a:r>
                  </a:p>
                </p:txBody>
              </p:sp>
              <p:sp>
                <p:nvSpPr>
                  <p:cNvPr id="64" name="CasellaDiTesto 63">
                    <a:extLst>
                      <a:ext uri="{FF2B5EF4-FFF2-40B4-BE49-F238E27FC236}">
                        <a16:creationId xmlns:a16="http://schemas.microsoft.com/office/drawing/2014/main" id="{35C97E57-7BF3-EC4A-3752-8F9BC84D6194}"/>
                      </a:ext>
                    </a:extLst>
                  </p:cNvPr>
                  <p:cNvSpPr txBox="1"/>
                  <p:nvPr/>
                </p:nvSpPr>
                <p:spPr>
                  <a:xfrm>
                    <a:off x="-1509435" y="2104178"/>
                    <a:ext cx="1753923" cy="399952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interest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involvement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willingness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involve and good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skills</a:t>
                    </a:r>
                  </a:p>
                </p:txBody>
              </p:sp>
            </p:grpSp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CF0596D5-6BE6-0CE1-BCAE-DCC1339C9F57}"/>
                    </a:ext>
                  </a:extLst>
                </p:cNvPr>
                <p:cNvSpPr txBox="1"/>
                <p:nvPr/>
              </p:nvSpPr>
              <p:spPr>
                <a:xfrm>
                  <a:off x="4602639" y="1481869"/>
                  <a:ext cx="1978832" cy="193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Teachers </a:t>
                  </a:r>
                  <a:r>
                    <a:rPr lang="it-IT" sz="12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factors</a:t>
                  </a:r>
                  <a:endParaRPr lang="it-IT" sz="1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CasellaDiTesto 57">
                <a:extLst>
                  <a:ext uri="{FF2B5EF4-FFF2-40B4-BE49-F238E27FC236}">
                    <a16:creationId xmlns:a16="http://schemas.microsoft.com/office/drawing/2014/main" id="{B000798F-D61C-E215-F072-E4D5E8505AA2}"/>
                  </a:ext>
                </a:extLst>
              </p:cNvPr>
              <p:cNvSpPr txBox="1"/>
              <p:nvPr/>
            </p:nvSpPr>
            <p:spPr>
              <a:xfrm>
                <a:off x="5663952" y="2291977"/>
                <a:ext cx="1270894" cy="45117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Decrease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teachers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’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legitimacy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4F865FE1-0832-1CDA-5AA1-2FC0BAA57EFE}"/>
                </a:ext>
              </a:extLst>
            </p:cNvPr>
            <p:cNvSpPr txBox="1"/>
            <p:nvPr/>
          </p:nvSpPr>
          <p:spPr>
            <a:xfrm>
              <a:off x="5660563" y="2846192"/>
              <a:ext cx="1362309" cy="4511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Teachers’ job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difficult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but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socially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valued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uppo 66">
            <a:extLst>
              <a:ext uri="{FF2B5EF4-FFF2-40B4-BE49-F238E27FC236}">
                <a16:creationId xmlns:a16="http://schemas.microsoft.com/office/drawing/2014/main" id="{0A41BCE4-93E3-4FCD-6684-565D4DEE68CA}"/>
              </a:ext>
            </a:extLst>
          </p:cNvPr>
          <p:cNvGrpSpPr/>
          <p:nvPr/>
        </p:nvGrpSpPr>
        <p:grpSpPr>
          <a:xfrm>
            <a:off x="4533712" y="3719320"/>
            <a:ext cx="3356752" cy="1504824"/>
            <a:chOff x="4814402" y="3650864"/>
            <a:chExt cx="3356752" cy="1504824"/>
          </a:xfrm>
        </p:grpSpPr>
        <p:grpSp>
          <p:nvGrpSpPr>
            <p:cNvPr id="68" name="Gruppo 67">
              <a:extLst>
                <a:ext uri="{FF2B5EF4-FFF2-40B4-BE49-F238E27FC236}">
                  <a16:creationId xmlns:a16="http://schemas.microsoft.com/office/drawing/2014/main" id="{AB962094-9757-FE22-CF1B-EFDD0F1066FC}"/>
                </a:ext>
              </a:extLst>
            </p:cNvPr>
            <p:cNvGrpSpPr/>
            <p:nvPr/>
          </p:nvGrpSpPr>
          <p:grpSpPr>
            <a:xfrm>
              <a:off x="4814402" y="3924416"/>
              <a:ext cx="3356752" cy="1231272"/>
              <a:chOff x="4814402" y="4577326"/>
              <a:chExt cx="3356752" cy="1202787"/>
            </a:xfrm>
          </p:grpSpPr>
          <p:sp>
            <p:nvSpPr>
              <p:cNvPr id="70" name="Rettangolo con angoli arrotondati 69">
                <a:extLst>
                  <a:ext uri="{FF2B5EF4-FFF2-40B4-BE49-F238E27FC236}">
                    <a16:creationId xmlns:a16="http://schemas.microsoft.com/office/drawing/2014/main" id="{F65D473A-705D-3D45-1C10-BB0ED5D28D1F}"/>
                  </a:ext>
                </a:extLst>
              </p:cNvPr>
              <p:cNvSpPr/>
              <p:nvPr/>
            </p:nvSpPr>
            <p:spPr>
              <a:xfrm>
                <a:off x="4814402" y="4577326"/>
                <a:ext cx="3356752" cy="1202787"/>
              </a:xfrm>
              <a:prstGeom prst="roundRect">
                <a:avLst/>
              </a:prstGeom>
              <a:solidFill>
                <a:srgbClr val="C00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7E3235F5-99B4-950B-DC8B-78D6A50E793F}"/>
                  </a:ext>
                </a:extLst>
              </p:cNvPr>
              <p:cNvSpPr txBox="1"/>
              <p:nvPr/>
            </p:nvSpPr>
            <p:spPr>
              <a:xfrm>
                <a:off x="6378084" y="4707441"/>
                <a:ext cx="1632958" cy="45098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perceived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pressures</a:t>
                </a:r>
              </a:p>
            </p:txBody>
          </p:sp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4389351C-7DCC-9D94-C9B3-7DEE9EEE9F72}"/>
                  </a:ext>
                </a:extLst>
              </p:cNvPr>
              <p:cNvSpPr txBox="1"/>
              <p:nvPr/>
            </p:nvSpPr>
            <p:spPr>
              <a:xfrm>
                <a:off x="6400489" y="5247141"/>
                <a:ext cx="1632958" cy="45098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Fears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negative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emotions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BAAE3E8A-3A7C-5658-BE1F-E187B517723A}"/>
                  </a:ext>
                </a:extLst>
              </p:cNvPr>
              <p:cNvSpPr txBox="1"/>
              <p:nvPr/>
            </p:nvSpPr>
            <p:spPr>
              <a:xfrm>
                <a:off x="4941020" y="4680044"/>
                <a:ext cx="1342957" cy="4509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Lack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parental skills</a:t>
                </a:r>
              </a:p>
            </p:txBody>
          </p:sp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4F8B82CD-7D5B-6585-128E-E71888245EF0}"/>
                  </a:ext>
                </a:extLst>
              </p:cNvPr>
              <p:cNvSpPr txBox="1"/>
              <p:nvPr/>
            </p:nvSpPr>
            <p:spPr>
              <a:xfrm>
                <a:off x="4981987" y="5203934"/>
                <a:ext cx="1270894" cy="45098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Family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problems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9" name="CasellaDiTesto 68">
              <a:extLst>
                <a:ext uri="{FF2B5EF4-FFF2-40B4-BE49-F238E27FC236}">
                  <a16:creationId xmlns:a16="http://schemas.microsoft.com/office/drawing/2014/main" id="{B6E64491-377C-1BA2-A3DB-AC91EB26A96B}"/>
                </a:ext>
              </a:extLst>
            </p:cNvPr>
            <p:cNvSpPr txBox="1"/>
            <p:nvPr/>
          </p:nvSpPr>
          <p:spPr>
            <a:xfrm>
              <a:off x="5391252" y="3650864"/>
              <a:ext cx="22030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Parental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difficulties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7C817887-6D72-0AB3-4A01-034AF0EB95DE}"/>
              </a:ext>
            </a:extLst>
          </p:cNvPr>
          <p:cNvGrpSpPr/>
          <p:nvPr/>
        </p:nvGrpSpPr>
        <p:grpSpPr>
          <a:xfrm>
            <a:off x="4533712" y="5255332"/>
            <a:ext cx="3356752" cy="920215"/>
            <a:chOff x="4275505" y="5662053"/>
            <a:chExt cx="3356752" cy="920215"/>
          </a:xfrm>
        </p:grpSpPr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96473BAF-6382-88BB-7B12-D6611AD8436B}"/>
                </a:ext>
              </a:extLst>
            </p:cNvPr>
            <p:cNvSpPr txBox="1"/>
            <p:nvPr/>
          </p:nvSpPr>
          <p:spPr>
            <a:xfrm>
              <a:off x="4799143" y="5662053"/>
              <a:ext cx="2377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Parental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expectations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9" name="Gruppo 78">
              <a:extLst>
                <a:ext uri="{FF2B5EF4-FFF2-40B4-BE49-F238E27FC236}">
                  <a16:creationId xmlns:a16="http://schemas.microsoft.com/office/drawing/2014/main" id="{F855F76B-F54C-90EA-8A49-F8D8564FE21F}"/>
                </a:ext>
              </a:extLst>
            </p:cNvPr>
            <p:cNvGrpSpPr/>
            <p:nvPr/>
          </p:nvGrpSpPr>
          <p:grpSpPr>
            <a:xfrm>
              <a:off x="4275505" y="5919753"/>
              <a:ext cx="3356752" cy="662515"/>
              <a:chOff x="7817800" y="5979607"/>
              <a:chExt cx="3356752" cy="662515"/>
            </a:xfrm>
          </p:grpSpPr>
          <p:sp>
            <p:nvSpPr>
              <p:cNvPr id="86" name="Rettangolo con angoli arrotondati 85">
                <a:extLst>
                  <a:ext uri="{FF2B5EF4-FFF2-40B4-BE49-F238E27FC236}">
                    <a16:creationId xmlns:a16="http://schemas.microsoft.com/office/drawing/2014/main" id="{50F69A5D-7455-D8E6-8464-77FE22FD3BA8}"/>
                  </a:ext>
                </a:extLst>
              </p:cNvPr>
              <p:cNvSpPr/>
              <p:nvPr/>
            </p:nvSpPr>
            <p:spPr>
              <a:xfrm>
                <a:off x="7817800" y="5979607"/>
                <a:ext cx="3356752" cy="662515"/>
              </a:xfrm>
              <a:prstGeom prst="roundRect">
                <a:avLst/>
              </a:prstGeom>
              <a:solidFill>
                <a:srgbClr val="C00000">
                  <a:alpha val="3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CasellaDiTesto 86">
                <a:extLst>
                  <a:ext uri="{FF2B5EF4-FFF2-40B4-BE49-F238E27FC236}">
                    <a16:creationId xmlns:a16="http://schemas.microsoft.com/office/drawing/2014/main" id="{AA86F170-874C-9B6E-D36A-A2D6B79F55EE}"/>
                  </a:ext>
                </a:extLst>
              </p:cNvPr>
              <p:cNvSpPr txBox="1"/>
              <p:nvPr/>
            </p:nvSpPr>
            <p:spPr>
              <a:xfrm>
                <a:off x="7882610" y="6096855"/>
                <a:ext cx="1544541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Expectations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towards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school</a:t>
                </a:r>
              </a:p>
            </p:txBody>
          </p:sp>
          <p:sp>
            <p:nvSpPr>
              <p:cNvPr id="89" name="CasellaDiTesto 88">
                <a:extLst>
                  <a:ext uri="{FF2B5EF4-FFF2-40B4-BE49-F238E27FC236}">
                    <a16:creationId xmlns:a16="http://schemas.microsoft.com/office/drawing/2014/main" id="{DF15BDE7-74F6-EB66-658F-6500C7EBD4EC}"/>
                  </a:ext>
                </a:extLst>
              </p:cNvPr>
              <p:cNvSpPr txBox="1"/>
              <p:nvPr/>
            </p:nvSpPr>
            <p:spPr>
              <a:xfrm>
                <a:off x="9523600" y="6096854"/>
                <a:ext cx="1544541" cy="4616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Expectations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towards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teacher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7F0FC755-8B82-2513-05AC-CB3CCF4141B1}"/>
              </a:ext>
            </a:extLst>
          </p:cNvPr>
          <p:cNvGrpSpPr/>
          <p:nvPr/>
        </p:nvGrpSpPr>
        <p:grpSpPr>
          <a:xfrm>
            <a:off x="221511" y="3719320"/>
            <a:ext cx="4176988" cy="1961320"/>
            <a:chOff x="-116463" y="5526811"/>
            <a:chExt cx="4176988" cy="1961320"/>
          </a:xfrm>
        </p:grpSpPr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15FC3A01-23C6-EBCD-0426-F368657BBB66}"/>
                </a:ext>
              </a:extLst>
            </p:cNvPr>
            <p:cNvGrpSpPr/>
            <p:nvPr/>
          </p:nvGrpSpPr>
          <p:grpSpPr>
            <a:xfrm>
              <a:off x="-116463" y="5526811"/>
              <a:ext cx="4176988" cy="1961320"/>
              <a:chOff x="-142990" y="5528068"/>
              <a:chExt cx="4176988" cy="1961320"/>
            </a:xfrm>
          </p:grpSpPr>
          <p:sp>
            <p:nvSpPr>
              <p:cNvPr id="109" name="Rettangolo con angoli arrotondati 108">
                <a:extLst>
                  <a:ext uri="{FF2B5EF4-FFF2-40B4-BE49-F238E27FC236}">
                    <a16:creationId xmlns:a16="http://schemas.microsoft.com/office/drawing/2014/main" id="{21523ABB-D125-C6D9-C6A9-49BE11947D44}"/>
                  </a:ext>
                </a:extLst>
              </p:cNvPr>
              <p:cNvSpPr/>
              <p:nvPr/>
            </p:nvSpPr>
            <p:spPr>
              <a:xfrm>
                <a:off x="-142990" y="5805067"/>
                <a:ext cx="4176988" cy="1684321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CasellaDiTesto 109">
                <a:extLst>
                  <a:ext uri="{FF2B5EF4-FFF2-40B4-BE49-F238E27FC236}">
                    <a16:creationId xmlns:a16="http://schemas.microsoft.com/office/drawing/2014/main" id="{54F6D634-BE7B-43A7-110F-399CEEE96A2A}"/>
                  </a:ext>
                </a:extLst>
              </p:cNvPr>
              <p:cNvSpPr txBox="1"/>
              <p:nvPr/>
            </p:nvSpPr>
            <p:spPr>
              <a:xfrm>
                <a:off x="1651030" y="5981626"/>
                <a:ext cx="2265759" cy="6463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SES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know the school system and face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socio-economic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difficulties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CasellaDiTesto 110">
                <a:extLst>
                  <a:ext uri="{FF2B5EF4-FFF2-40B4-BE49-F238E27FC236}">
                    <a16:creationId xmlns:a16="http://schemas.microsoft.com/office/drawing/2014/main" id="{36F3052D-D604-9A7B-3771-61D1BD0F065C}"/>
                  </a:ext>
                </a:extLst>
              </p:cNvPr>
              <p:cNvSpPr txBox="1"/>
              <p:nvPr/>
            </p:nvSpPr>
            <p:spPr>
              <a:xfrm>
                <a:off x="500204" y="5528068"/>
                <a:ext cx="28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socio-economic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features</a:t>
                </a:r>
              </a:p>
            </p:txBody>
          </p:sp>
        </p:grpSp>
        <p:sp>
          <p:nvSpPr>
            <p:cNvPr id="106" name="CasellaDiTesto 105">
              <a:extLst>
                <a:ext uri="{FF2B5EF4-FFF2-40B4-BE49-F238E27FC236}">
                  <a16:creationId xmlns:a16="http://schemas.microsoft.com/office/drawing/2014/main" id="{D9A2065D-8F90-955A-95B4-9FEE215182C9}"/>
                </a:ext>
              </a:extLst>
            </p:cNvPr>
            <p:cNvSpPr txBox="1"/>
            <p:nvPr/>
          </p:nvSpPr>
          <p:spPr>
            <a:xfrm>
              <a:off x="13481" y="5924571"/>
              <a:ext cx="1589538" cy="8309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Socio-economic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and cultural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difficulties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fro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low SES and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migrant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CasellaDiTesto 106">
              <a:extLst>
                <a:ext uri="{FF2B5EF4-FFF2-40B4-BE49-F238E27FC236}">
                  <a16:creationId xmlns:a16="http://schemas.microsoft.com/office/drawing/2014/main" id="{3C3EEBFE-4E03-E575-8EA8-8274C8166BD0}"/>
                </a:ext>
              </a:extLst>
            </p:cNvPr>
            <p:cNvSpPr txBox="1"/>
            <p:nvPr/>
          </p:nvSpPr>
          <p:spPr>
            <a:xfrm>
              <a:off x="57981" y="6856593"/>
              <a:ext cx="150083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High SES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always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present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CasellaDiTesto 107">
              <a:extLst>
                <a:ext uri="{FF2B5EF4-FFF2-40B4-BE49-F238E27FC236}">
                  <a16:creationId xmlns:a16="http://schemas.microsoft.com/office/drawing/2014/main" id="{02F8323F-A74E-6188-4FC0-D2B3D159D155}"/>
                </a:ext>
              </a:extLst>
            </p:cNvPr>
            <p:cNvSpPr txBox="1"/>
            <p:nvPr/>
          </p:nvSpPr>
          <p:spPr>
            <a:xfrm>
              <a:off x="1697126" y="6728420"/>
              <a:ext cx="1500836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High SES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know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to play with the system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8846695E-550E-9F04-E819-1BA7659C19B8}"/>
              </a:ext>
            </a:extLst>
          </p:cNvPr>
          <p:cNvGrpSpPr/>
          <p:nvPr/>
        </p:nvGrpSpPr>
        <p:grpSpPr>
          <a:xfrm>
            <a:off x="8318808" y="3800226"/>
            <a:ext cx="3008487" cy="2232220"/>
            <a:chOff x="7806822" y="5142844"/>
            <a:chExt cx="2203051" cy="1450176"/>
          </a:xfrm>
        </p:grpSpPr>
        <p:grpSp>
          <p:nvGrpSpPr>
            <p:cNvPr id="100" name="Gruppo 99">
              <a:extLst>
                <a:ext uri="{FF2B5EF4-FFF2-40B4-BE49-F238E27FC236}">
                  <a16:creationId xmlns:a16="http://schemas.microsoft.com/office/drawing/2014/main" id="{CE2AEB3F-A492-850C-1549-CFFE3C8A611E}"/>
                </a:ext>
              </a:extLst>
            </p:cNvPr>
            <p:cNvGrpSpPr/>
            <p:nvPr/>
          </p:nvGrpSpPr>
          <p:grpSpPr>
            <a:xfrm>
              <a:off x="7806822" y="5142844"/>
              <a:ext cx="2203051" cy="1450176"/>
              <a:chOff x="8153731" y="4498143"/>
              <a:chExt cx="2825563" cy="1675473"/>
            </a:xfrm>
          </p:grpSpPr>
          <p:sp>
            <p:nvSpPr>
              <p:cNvPr id="101" name="Rettangolo con angoli arrotondati 100">
                <a:extLst>
                  <a:ext uri="{FF2B5EF4-FFF2-40B4-BE49-F238E27FC236}">
                    <a16:creationId xmlns:a16="http://schemas.microsoft.com/office/drawing/2014/main" id="{33C1F385-7A40-1953-178E-4054D88C97B5}"/>
                  </a:ext>
                </a:extLst>
              </p:cNvPr>
              <p:cNvSpPr/>
              <p:nvPr/>
            </p:nvSpPr>
            <p:spPr>
              <a:xfrm>
                <a:off x="8153731" y="4718699"/>
                <a:ext cx="2825563" cy="1454917"/>
              </a:xfrm>
              <a:prstGeom prst="roundRect">
                <a:avLst/>
              </a:prstGeom>
              <a:solidFill>
                <a:srgbClr val="FF0000">
                  <a:alpha val="6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CasellaDiTesto 101">
                <a:extLst>
                  <a:ext uri="{FF2B5EF4-FFF2-40B4-BE49-F238E27FC236}">
                    <a16:creationId xmlns:a16="http://schemas.microsoft.com/office/drawing/2014/main" id="{0B15A2B4-B213-1C19-F0A8-F1BC1F01A86E}"/>
                  </a:ext>
                </a:extLst>
              </p:cNvPr>
              <p:cNvSpPr txBox="1"/>
              <p:nvPr/>
            </p:nvSpPr>
            <p:spPr>
              <a:xfrm>
                <a:off x="8302031" y="4498143"/>
                <a:ext cx="2528874" cy="207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Societal</a:t>
                </a:r>
                <a:r>
                  <a:rPr lang="it-IT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factors</a:t>
                </a:r>
                <a:endParaRPr lang="it-IT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CasellaDiTesto 102">
                <a:extLst>
                  <a:ext uri="{FF2B5EF4-FFF2-40B4-BE49-F238E27FC236}">
                    <a16:creationId xmlns:a16="http://schemas.microsoft.com/office/drawing/2014/main" id="{FCB391D3-DF64-AEA0-71D8-7D3994A4370D}"/>
                  </a:ext>
                </a:extLst>
              </p:cNvPr>
              <p:cNvSpPr txBox="1"/>
              <p:nvPr/>
            </p:nvSpPr>
            <p:spPr>
              <a:xfrm>
                <a:off x="8516569" y="4784886"/>
                <a:ext cx="2126615" cy="34651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Changes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parenting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narrative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related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parents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180EEFF2-0E23-4ABA-647C-98ACC286A3D3}"/>
                </a:ext>
              </a:extLst>
            </p:cNvPr>
            <p:cNvSpPr txBox="1"/>
            <p:nvPr/>
          </p:nvSpPr>
          <p:spPr>
            <a:xfrm>
              <a:off x="8273968" y="5746529"/>
              <a:ext cx="1268691" cy="29992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Society more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individualistic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13" name="CasellaDiTesto 112">
              <a:extLst>
                <a:ext uri="{FF2B5EF4-FFF2-40B4-BE49-F238E27FC236}">
                  <a16:creationId xmlns:a16="http://schemas.microsoft.com/office/drawing/2014/main" id="{1112BB6D-E4E2-D82E-39DE-2C1316A29163}"/>
                </a:ext>
              </a:extLst>
            </p:cNvPr>
            <p:cNvSpPr txBox="1"/>
            <p:nvPr/>
          </p:nvSpPr>
          <p:spPr>
            <a:xfrm>
              <a:off x="7949914" y="6341651"/>
              <a:ext cx="1873587" cy="1799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Individualistic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society</a:t>
              </a:r>
            </a:p>
          </p:txBody>
        </p:sp>
        <p:sp>
          <p:nvSpPr>
            <p:cNvPr id="114" name="CasellaDiTesto 113">
              <a:extLst>
                <a:ext uri="{FF2B5EF4-FFF2-40B4-BE49-F238E27FC236}">
                  <a16:creationId xmlns:a16="http://schemas.microsoft.com/office/drawing/2014/main" id="{5862A78C-B445-C040-3B1B-4FBD0CBE7648}"/>
                </a:ext>
              </a:extLst>
            </p:cNvPr>
            <p:cNvSpPr txBox="1"/>
            <p:nvPr/>
          </p:nvSpPr>
          <p:spPr>
            <a:xfrm>
              <a:off x="7949914" y="6106834"/>
              <a:ext cx="1860382" cy="1799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Negative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parenting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changes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66DDF4AA-DCD9-0BDD-7DE8-84703A221A99}"/>
              </a:ext>
            </a:extLst>
          </p:cNvPr>
          <p:cNvGrpSpPr/>
          <p:nvPr/>
        </p:nvGrpSpPr>
        <p:grpSpPr>
          <a:xfrm>
            <a:off x="7047451" y="885717"/>
            <a:ext cx="4913858" cy="2774979"/>
            <a:chOff x="6754360" y="2022252"/>
            <a:chExt cx="4913858" cy="2774979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1D934F94-9591-5FEA-EFAB-821ECB653A11}"/>
                </a:ext>
              </a:extLst>
            </p:cNvPr>
            <p:cNvGrpSpPr/>
            <p:nvPr/>
          </p:nvGrpSpPr>
          <p:grpSpPr>
            <a:xfrm>
              <a:off x="6754360" y="2281001"/>
              <a:ext cx="4913858" cy="2516230"/>
              <a:chOff x="6754360" y="2281001"/>
              <a:chExt cx="4913858" cy="2516230"/>
            </a:xfrm>
          </p:grpSpPr>
          <p:grpSp>
            <p:nvGrpSpPr>
              <p:cNvPr id="92" name="Gruppo 91">
                <a:extLst>
                  <a:ext uri="{FF2B5EF4-FFF2-40B4-BE49-F238E27FC236}">
                    <a16:creationId xmlns:a16="http://schemas.microsoft.com/office/drawing/2014/main" id="{F1B35FE0-FC5D-37F7-F8FE-FC73E99D6FE2}"/>
                  </a:ext>
                </a:extLst>
              </p:cNvPr>
              <p:cNvGrpSpPr/>
              <p:nvPr/>
            </p:nvGrpSpPr>
            <p:grpSpPr>
              <a:xfrm>
                <a:off x="6754360" y="2281001"/>
                <a:ext cx="4913858" cy="2516230"/>
                <a:chOff x="8518951" y="2095014"/>
                <a:chExt cx="3563168" cy="2008329"/>
              </a:xfrm>
            </p:grpSpPr>
            <p:grpSp>
              <p:nvGrpSpPr>
                <p:cNvPr id="94" name="Gruppo 93">
                  <a:extLst>
                    <a:ext uri="{FF2B5EF4-FFF2-40B4-BE49-F238E27FC236}">
                      <a16:creationId xmlns:a16="http://schemas.microsoft.com/office/drawing/2014/main" id="{6081A90A-97B0-9A50-320F-C0D355CD3B74}"/>
                    </a:ext>
                  </a:extLst>
                </p:cNvPr>
                <p:cNvGrpSpPr/>
                <p:nvPr/>
              </p:nvGrpSpPr>
              <p:grpSpPr>
                <a:xfrm>
                  <a:off x="8518951" y="2095014"/>
                  <a:ext cx="3563168" cy="2008329"/>
                  <a:chOff x="-1874272" y="1433623"/>
                  <a:chExt cx="3335592" cy="1384685"/>
                </a:xfrm>
              </p:grpSpPr>
              <p:sp>
                <p:nvSpPr>
                  <p:cNvPr id="96" name="Rettangolo con angoli arrotondati 95">
                    <a:extLst>
                      <a:ext uri="{FF2B5EF4-FFF2-40B4-BE49-F238E27FC236}">
                        <a16:creationId xmlns:a16="http://schemas.microsoft.com/office/drawing/2014/main" id="{776CF06F-6529-54B4-24F2-087C3DD60359}"/>
                      </a:ext>
                    </a:extLst>
                  </p:cNvPr>
                  <p:cNvSpPr/>
                  <p:nvPr/>
                </p:nvSpPr>
                <p:spPr>
                  <a:xfrm>
                    <a:off x="-1874272" y="1433623"/>
                    <a:ext cx="3335592" cy="1384685"/>
                  </a:xfrm>
                  <a:prstGeom prst="roundRect">
                    <a:avLst/>
                  </a:prstGeom>
                  <a:solidFill>
                    <a:srgbClr val="FF3F3F">
                      <a:alpha val="69804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CasellaDiTesto 96">
                    <a:extLst>
                      <a:ext uri="{FF2B5EF4-FFF2-40B4-BE49-F238E27FC236}">
                        <a16:creationId xmlns:a16="http://schemas.microsoft.com/office/drawing/2014/main" id="{D6A38CA5-8A3C-9811-6FF7-723954618626}"/>
                      </a:ext>
                    </a:extLst>
                  </p:cNvPr>
                  <p:cNvSpPr txBox="1"/>
                  <p:nvPr/>
                </p:nvSpPr>
                <p:spPr>
                  <a:xfrm>
                    <a:off x="-1735873" y="1540649"/>
                    <a:ext cx="1597554" cy="355677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C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Challenges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related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multiculturality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labour market dynamics,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shortage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teachers</a:t>
                    </a:r>
                    <a:endParaRPr lang="it-IT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CasellaDiTesto 97">
                    <a:extLst>
                      <a:ext uri="{FF2B5EF4-FFF2-40B4-BE49-F238E27FC236}">
                        <a16:creationId xmlns:a16="http://schemas.microsoft.com/office/drawing/2014/main" id="{8709DA82-9750-1F1D-368C-23158F57A477}"/>
                      </a:ext>
                    </a:extLst>
                  </p:cNvPr>
                  <p:cNvSpPr txBox="1"/>
                  <p:nvPr/>
                </p:nvSpPr>
                <p:spPr>
                  <a:xfrm>
                    <a:off x="-1768303" y="1941712"/>
                    <a:ext cx="1626026" cy="355677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92D05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Challenges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related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to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multiculturality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changes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in school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role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and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clarity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laws</a:t>
                    </a:r>
                    <a:endParaRPr lang="it-IT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CasellaDiTesto 98">
                    <a:extLst>
                      <a:ext uri="{FF2B5EF4-FFF2-40B4-BE49-F238E27FC236}">
                        <a16:creationId xmlns:a16="http://schemas.microsoft.com/office/drawing/2014/main" id="{8A4C676B-DCD6-8437-398B-80551D1016D9}"/>
                      </a:ext>
                    </a:extLst>
                  </p:cNvPr>
                  <p:cNvSpPr txBox="1"/>
                  <p:nvPr/>
                </p:nvSpPr>
                <p:spPr>
                  <a:xfrm>
                    <a:off x="-998838" y="2340349"/>
                    <a:ext cx="1713120" cy="355677"/>
                  </a:xfrm>
                  <a:prstGeom prst="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00B0F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School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not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welcoming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lack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of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effective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communication</a:t>
                    </a:r>
                    <a:r>
                      <a: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 rare meetings with </a:t>
                    </a:r>
                    <a:r>
                      <a:rPr lang="it-IT" sz="1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teachers</a:t>
                    </a:r>
                    <a:endParaRPr lang="it-IT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5" name="CasellaDiTesto 94">
                  <a:extLst>
                    <a:ext uri="{FF2B5EF4-FFF2-40B4-BE49-F238E27FC236}">
                      <a16:creationId xmlns:a16="http://schemas.microsoft.com/office/drawing/2014/main" id="{B2673109-A0C7-D7E5-3B90-DFBEB0F88B64}"/>
                    </a:ext>
                  </a:extLst>
                </p:cNvPr>
                <p:cNvSpPr txBox="1"/>
                <p:nvPr/>
              </p:nvSpPr>
              <p:spPr>
                <a:xfrm>
                  <a:off x="10460691" y="2811303"/>
                  <a:ext cx="1529851" cy="51586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92D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Parents are </a:t>
                  </a:r>
                  <a:r>
                    <a:rPr lang="it-IT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considered</a:t>
                  </a:r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 </a:t>
                  </a:r>
                  <a:r>
                    <a:rPr lang="it-IT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problem</a:t>
                  </a:r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and a </a:t>
                  </a:r>
                  <a:r>
                    <a:rPr lang="it-IT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lack</a:t>
                  </a:r>
                  <a:r>
                    <a:rPr lang="it-IT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of clear </a:t>
                  </a:r>
                  <a:r>
                    <a:rPr lang="it-IT" sz="1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communication</a:t>
                  </a:r>
                  <a:endParaRPr lang="it-IT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3" name="CasellaDiTesto 92">
                <a:extLst>
                  <a:ext uri="{FF2B5EF4-FFF2-40B4-BE49-F238E27FC236}">
                    <a16:creationId xmlns:a16="http://schemas.microsoft.com/office/drawing/2014/main" id="{25CC378B-9951-3166-661E-548D6E488599}"/>
                  </a:ext>
                </a:extLst>
              </p:cNvPr>
              <p:cNvSpPr txBox="1"/>
              <p:nvPr/>
            </p:nvSpPr>
            <p:spPr>
              <a:xfrm>
                <a:off x="9636680" y="2619546"/>
                <a:ext cx="1706550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School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prevent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PI</a:t>
                </a:r>
              </a:p>
            </p:txBody>
          </p:sp>
        </p:grp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BC916175-15D7-4C72-CCCF-62BF813FA602}"/>
                </a:ext>
              </a:extLst>
            </p:cNvPr>
            <p:cNvSpPr txBox="1"/>
            <p:nvPr/>
          </p:nvSpPr>
          <p:spPr>
            <a:xfrm>
              <a:off x="8261500" y="2022252"/>
              <a:ext cx="2203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 system </a:t>
              </a:r>
              <a:r>
                <a:rPr lang="it-IT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factors</a:t>
              </a:r>
              <a:endParaRPr lang="it-IT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0F30E4-23FB-DDA6-A45A-AB53AF19E5F6}"/>
              </a:ext>
            </a:extLst>
          </p:cNvPr>
          <p:cNvSpPr txBox="1"/>
          <p:nvPr/>
        </p:nvSpPr>
        <p:spPr>
          <a:xfrm>
            <a:off x="4535562" y="2536734"/>
            <a:ext cx="231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an </a:t>
            </a:r>
            <a:r>
              <a:rPr lang="it-IT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4FC08E0-7EE9-ECCB-E901-07C72CB5CE47}"/>
              </a:ext>
            </a:extLst>
          </p:cNvPr>
          <p:cNvSpPr txBox="1"/>
          <p:nvPr/>
        </p:nvSpPr>
        <p:spPr>
          <a:xfrm>
            <a:off x="402336" y="338328"/>
            <a:ext cx="286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it-IT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EC0AFCF-5CAE-58C2-F472-EFD18CC9BFF1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CF825365-E599-C531-0AF8-633FA8DD564C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CC949ED3-A869-D88D-0B1E-4254FDCEEF8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5E8EF15F-56E5-1833-2E7C-37CB957B15C6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98651889-FA8D-626A-7E2B-2176B8B2BA0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7251FF8-C1B5-DB8F-758E-A06CB8B77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C2FD113B-0FCF-F522-E8FB-A6048A86A2C1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3966F06-5ECA-C384-45C5-4CED35A8681E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926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168EA5D-94D6-1E42-7624-847CA20D7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t="67728" r="24835" b="3238"/>
          <a:stretch>
            <a:fillRect/>
          </a:stretch>
        </p:blipFill>
        <p:spPr>
          <a:xfrm>
            <a:off x="5471197" y="1783159"/>
            <a:ext cx="5978854" cy="3818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FE861FB-C54F-70C0-BFC1-6C1906C3D3CE}"/>
              </a:ext>
            </a:extLst>
          </p:cNvPr>
          <p:cNvSpPr txBox="1"/>
          <p:nvPr/>
        </p:nvSpPr>
        <p:spPr>
          <a:xfrm>
            <a:off x="479905" y="961769"/>
            <a:ext cx="9294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model by Hornby &amp; Lafaele (2011),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reformulated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by Fan et al. (2018)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252236F-0AA2-35C3-103D-233FFACA1985}"/>
              </a:ext>
            </a:extLst>
          </p:cNvPr>
          <p:cNvGrpSpPr/>
          <p:nvPr/>
        </p:nvGrpSpPr>
        <p:grpSpPr>
          <a:xfrm>
            <a:off x="10108855" y="114905"/>
            <a:ext cx="1911406" cy="501174"/>
            <a:chOff x="10108855" y="114905"/>
            <a:chExt cx="1911406" cy="501174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DA0BEC10-6D25-1E3C-F49D-B21C7026E97F}"/>
                </a:ext>
              </a:extLst>
            </p:cNvPr>
            <p:cNvGrpSpPr/>
            <p:nvPr/>
          </p:nvGrpSpPr>
          <p:grpSpPr>
            <a:xfrm>
              <a:off x="11286006" y="114905"/>
              <a:ext cx="734255" cy="453867"/>
              <a:chOff x="10173109" y="336736"/>
              <a:chExt cx="1475424" cy="868290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34D992F7-6FAE-1D68-6626-D54DCAA6FF2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" t="36373" r="86222" b="42400"/>
              <a:stretch>
                <a:fillRect/>
              </a:stretch>
            </p:blipFill>
            <p:spPr>
              <a:xfrm>
                <a:off x="11130677" y="336736"/>
                <a:ext cx="517856" cy="502598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3DCA720-0F4F-0DDD-B37B-090BAA5CF0E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3109" y="420863"/>
                <a:ext cx="659267" cy="418471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61DE1BF6-7D06-B74F-92D8-8FAE130DEBF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6" t="36373" r="9710" b="42400"/>
              <a:stretch>
                <a:fillRect/>
              </a:stretch>
            </p:blipFill>
            <p:spPr>
              <a:xfrm>
                <a:off x="10173109" y="945424"/>
                <a:ext cx="1475424" cy="259602"/>
              </a:xfrm>
              <a:prstGeom prst="rect">
                <a:avLst/>
              </a:prstGeom>
            </p:spPr>
          </p:pic>
        </p:grp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E45C823-6ECB-FA03-29EA-8C01823F9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9" t="52778" r="75064" b="40555"/>
            <a:stretch>
              <a:fillRect/>
            </a:stretch>
          </p:blipFill>
          <p:spPr>
            <a:xfrm>
              <a:off x="10108855" y="158879"/>
              <a:ext cx="1028700" cy="457200"/>
            </a:xfrm>
            <a:prstGeom prst="rect">
              <a:avLst/>
            </a:prstGeom>
          </p:spPr>
        </p:pic>
      </p:grpSp>
      <p:sp>
        <p:nvSpPr>
          <p:cNvPr id="13" name="Rettangolo 12">
            <a:extLst>
              <a:ext uri="{FF2B5EF4-FFF2-40B4-BE49-F238E27FC236}">
                <a16:creationId xmlns:a16="http://schemas.microsoft.com/office/drawing/2014/main" id="{B9561AB6-9A97-9509-45F0-B0DF85B3DEAF}"/>
              </a:ext>
            </a:extLst>
          </p:cNvPr>
          <p:cNvSpPr/>
          <p:nvPr/>
        </p:nvSpPr>
        <p:spPr>
          <a:xfrm>
            <a:off x="0" y="6305702"/>
            <a:ext cx="12192000" cy="1278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8489D8B-0B66-ECE2-58C8-7FCED515B5FC}"/>
              </a:ext>
            </a:extLst>
          </p:cNvPr>
          <p:cNvSpPr/>
          <p:nvPr/>
        </p:nvSpPr>
        <p:spPr>
          <a:xfrm>
            <a:off x="0" y="6532803"/>
            <a:ext cx="12192000" cy="1278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D829373D-B21B-46BC-141D-7152A488B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t="52444" r="42248" b="36850"/>
          <a:stretch>
            <a:fillRect/>
          </a:stretch>
        </p:blipFill>
        <p:spPr>
          <a:xfrm>
            <a:off x="303688" y="2285956"/>
            <a:ext cx="3025520" cy="19637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BBB1577F-1D10-4DB8-B9AA-00C34F34780D}"/>
              </a:ext>
            </a:extLst>
          </p:cNvPr>
          <p:cNvSpPr/>
          <p:nvPr/>
        </p:nvSpPr>
        <p:spPr>
          <a:xfrm>
            <a:off x="3329208" y="3337932"/>
            <a:ext cx="2045680" cy="275063"/>
          </a:xfrm>
          <a:prstGeom prst="right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FF12AAC-B20C-EC8A-B5FB-B45BAC734868}"/>
              </a:ext>
            </a:extLst>
          </p:cNvPr>
          <p:cNvSpPr txBox="1"/>
          <p:nvPr/>
        </p:nvSpPr>
        <p:spPr>
          <a:xfrm>
            <a:off x="479906" y="608431"/>
            <a:ext cx="286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it-IT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431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1216</Words>
  <Application>Microsoft Office PowerPoint</Application>
  <PresentationFormat>Widescreen</PresentationFormat>
  <Paragraphs>323</Paragraphs>
  <Slides>11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SONCINI Annalisa</dc:creator>
  <cp:lastModifiedBy>SONCINI Annalisa</cp:lastModifiedBy>
  <cp:revision>21</cp:revision>
  <dcterms:created xsi:type="dcterms:W3CDTF">2026-04-16T07:21:00Z</dcterms:created>
  <dcterms:modified xsi:type="dcterms:W3CDTF">2026-05-22T11:36:45Z</dcterms:modified>
</cp:coreProperties>
</file>