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256" r:id="rId2"/>
    <p:sldId id="257" r:id="rId3"/>
    <p:sldId id="258" r:id="rId4"/>
    <p:sldId id="259" r:id="rId5"/>
    <p:sldId id="260" r:id="rId6"/>
    <p:sldId id="268" r:id="rId7"/>
    <p:sldId id="261" r:id="rId8"/>
    <p:sldId id="262" r:id="rId9"/>
    <p:sldId id="263" r:id="rId10"/>
    <p:sldId id="264" r:id="rId11"/>
    <p:sldId id="271" r:id="rId12"/>
    <p:sldId id="266" r:id="rId13"/>
    <p:sldId id="269" r:id="rId14"/>
  </p:sldIdLst>
  <p:sldSz cx="18288000" cy="10287000"/>
  <p:notesSz cx="6858000" cy="9144000"/>
  <p:embeddedFontLst>
    <p:embeddedFont>
      <p:font typeface="Anton" pitchFamily="2" charset="0"/>
      <p:regular r:id="rId16"/>
    </p:embeddedFont>
    <p:embeddedFont>
      <p:font typeface="Helios" panose="020B0604020202020204" charset="0"/>
      <p:regular r:id="rId17"/>
    </p:embeddedFont>
    <p:embeddedFont>
      <p:font typeface="Helios Italics" panose="020B0604020202020204"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AD5"/>
    <a:srgbClr val="FBCDE6"/>
    <a:srgbClr val="F0F0F0"/>
    <a:srgbClr val="F9B9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2833802-FEF1-4C79-8D5D-14CF1EAF98D9}" styleName="Stile chiaro 2 - Colore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Stile medio 1 - Color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1487" autoAdjust="0"/>
  </p:normalViewPr>
  <p:slideViewPr>
    <p:cSldViewPr>
      <p:cViewPr varScale="1">
        <p:scale>
          <a:sx n="56" d="100"/>
          <a:sy n="56" d="100"/>
        </p:scale>
        <p:origin x="30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307E6A-3F19-497E-91AE-B787AD48CECB}" type="datetimeFigureOut">
              <a:rPr lang="it-IT" smtClean="0"/>
              <a:t>04/07/2026</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DF8F5A-B94A-4887-BDEC-0452E831F528}" type="slidenum">
              <a:rPr lang="it-IT" smtClean="0"/>
              <a:t>‹N›</a:t>
            </a:fld>
            <a:endParaRPr lang="it-IT"/>
          </a:p>
        </p:txBody>
      </p:sp>
    </p:spTree>
    <p:extLst>
      <p:ext uri="{BB962C8B-B14F-4D97-AF65-F5344CB8AC3E}">
        <p14:creationId xmlns:p14="http://schemas.microsoft.com/office/powerpoint/2010/main" val="4133186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journals.sagepub.com/reader/content/17a89cf2a1e/10.3102/0034654316672069/format/epub/EPUB/xhtml/index.xhtml?hmac=1783067016-MioD5FrjQ7mjRFB81Kl6sxV%2FR%2FvUN3jfeCcnZna%2B5lg%3D#bibr80-0034654316672069"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journals.sagepub.com/reader/content/17a89cf2a1e/10.3102/0034654316672069/format/epub/EPUB/xhtml/index.xhtml?hmac=1783067016-MioD5FrjQ7mjRFB81Kl6sxV%2FR%2FvUN3jfeCcnZna%2B5lg%3D#bibr80-0034654316672069"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285750" indent="-285750">
              <a:buFont typeface="Arial" panose="020B0604020202020204" pitchFamily="34" charset="0"/>
              <a:buChar char="•"/>
            </a:pPr>
            <a:r>
              <a:rPr lang="it-IT" dirty="0"/>
              <a:t>Pressure on school accountability</a:t>
            </a:r>
          </a:p>
          <a:p>
            <a:pPr marL="285750" indent="-285750">
              <a:buFont typeface="Arial" panose="020B0604020202020204" pitchFamily="34" charset="0"/>
              <a:buChar char="•"/>
            </a:pPr>
            <a:r>
              <a:rPr lang="it-IT" dirty="0" err="1"/>
              <a:t>Most</a:t>
            </a:r>
            <a:r>
              <a:rPr lang="it-IT" dirty="0"/>
              <a:t> </a:t>
            </a:r>
            <a:r>
              <a:rPr lang="it-IT" dirty="0" err="1"/>
              <a:t>used</a:t>
            </a:r>
            <a:r>
              <a:rPr lang="it-IT" dirty="0"/>
              <a:t> tool in OECD countries (OECD 2013) – </a:t>
            </a:r>
            <a:r>
              <a:rPr lang="it-IT" dirty="0" err="1"/>
              <a:t>used</a:t>
            </a:r>
            <a:r>
              <a:rPr lang="it-IT" dirty="0"/>
              <a:t> </a:t>
            </a:r>
            <a:r>
              <a:rPr lang="it-IT" dirty="0" err="1"/>
              <a:t>but</a:t>
            </a:r>
            <a:r>
              <a:rPr lang="it-IT" dirty="0"/>
              <a:t> with formative feedback or </a:t>
            </a:r>
            <a:r>
              <a:rPr lang="it-IT" dirty="0" err="1"/>
              <a:t>stressing</a:t>
            </a:r>
            <a:r>
              <a:rPr lang="it-IT" dirty="0"/>
              <a:t> </a:t>
            </a:r>
            <a:r>
              <a:rPr lang="it-IT" dirty="0" err="1"/>
              <a:t>their</a:t>
            </a:r>
            <a:r>
              <a:rPr lang="it-IT" dirty="0"/>
              <a:t> </a:t>
            </a:r>
            <a:r>
              <a:rPr lang="it-IT" dirty="0" err="1"/>
              <a:t>criterion-referenced</a:t>
            </a:r>
            <a:r>
              <a:rPr lang="it-IT" dirty="0"/>
              <a:t> </a:t>
            </a:r>
            <a:r>
              <a:rPr lang="it-IT" dirty="0" err="1"/>
              <a:t>aspect</a:t>
            </a:r>
            <a:r>
              <a:rPr lang="it-IT" dirty="0"/>
              <a:t> and </a:t>
            </a:r>
            <a:r>
              <a:rPr lang="it-IT" dirty="0" err="1"/>
              <a:t>not</a:t>
            </a:r>
            <a:r>
              <a:rPr lang="it-IT" dirty="0"/>
              <a:t> </a:t>
            </a:r>
            <a:r>
              <a:rPr lang="it-IT" dirty="0" err="1"/>
              <a:t>their</a:t>
            </a:r>
            <a:r>
              <a:rPr lang="it-IT" dirty="0"/>
              <a:t> normative-</a:t>
            </a:r>
            <a:r>
              <a:rPr lang="it-IT" dirty="0" err="1"/>
              <a:t>aspect</a:t>
            </a:r>
            <a:r>
              <a:rPr lang="it-IT" dirty="0"/>
              <a:t> (OECD, 2025)</a:t>
            </a:r>
          </a:p>
          <a:p>
            <a:endParaRPr lang="it-IT" dirty="0"/>
          </a:p>
        </p:txBody>
      </p:sp>
      <p:sp>
        <p:nvSpPr>
          <p:cNvPr id="4" name="Segnaposto numero diapositiva 3"/>
          <p:cNvSpPr>
            <a:spLocks noGrp="1"/>
          </p:cNvSpPr>
          <p:nvPr>
            <p:ph type="sldNum" sz="quarter" idx="5"/>
          </p:nvPr>
        </p:nvSpPr>
        <p:spPr/>
        <p:txBody>
          <a:bodyPr/>
          <a:lstStyle/>
          <a:p>
            <a:fld id="{32DF8F5A-B94A-4887-BDEC-0452E831F528}" type="slidenum">
              <a:rPr lang="it-IT" smtClean="0"/>
              <a:t>2</a:t>
            </a:fld>
            <a:endParaRPr lang="it-IT"/>
          </a:p>
        </p:txBody>
      </p:sp>
    </p:spTree>
    <p:extLst>
      <p:ext uri="{BB962C8B-B14F-4D97-AF65-F5344CB8AC3E}">
        <p14:creationId xmlns:p14="http://schemas.microsoft.com/office/powerpoint/2010/main" val="870413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409F0-E36D-9898-297E-6B32CB465EFD}"/>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07D7B2CD-BE68-4AC0-A98B-395F3C1BD24F}"/>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AE6CFEF7-09B4-BDA3-52B0-191609A61FE3}"/>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B7E89174-5AC6-2315-E173-627A0A3935A3}"/>
              </a:ext>
            </a:extLst>
          </p:cNvPr>
          <p:cNvSpPr>
            <a:spLocks noGrp="1"/>
          </p:cNvSpPr>
          <p:nvPr>
            <p:ph type="sldNum" sz="quarter" idx="5"/>
          </p:nvPr>
        </p:nvSpPr>
        <p:spPr/>
        <p:txBody>
          <a:bodyPr/>
          <a:lstStyle/>
          <a:p>
            <a:fld id="{32DF8F5A-B94A-4887-BDEC-0452E831F528}" type="slidenum">
              <a:rPr lang="it-IT" smtClean="0"/>
              <a:t>6</a:t>
            </a:fld>
            <a:endParaRPr lang="it-IT"/>
          </a:p>
        </p:txBody>
      </p:sp>
    </p:spTree>
    <p:extLst>
      <p:ext uri="{BB962C8B-B14F-4D97-AF65-F5344CB8AC3E}">
        <p14:creationId xmlns:p14="http://schemas.microsoft.com/office/powerpoint/2010/main" val="2431621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a:solidFill>
                  <a:schemeClr val="tx1"/>
                </a:solidFill>
                <a:effectLst/>
                <a:latin typeface="+mn-lt"/>
                <a:ea typeface="+mn-ea"/>
                <a:cs typeface="+mn-cs"/>
              </a:rPr>
              <a:t>Io sarei per togliere i voti dalla scuola primaria perché altrimenti il bambino va a vedere solo il numero che gli è stato dato e passa il messaggio che lui vale quel numero, e in realtà non è così (primaria </a:t>
            </a:r>
            <a:r>
              <a:rPr lang="it-IT" sz="1200" kern="1200" dirty="0" err="1">
                <a:solidFill>
                  <a:schemeClr val="tx1"/>
                </a:solidFill>
                <a:effectLst/>
                <a:latin typeface="+mn-lt"/>
                <a:ea typeface="+mn-ea"/>
                <a:cs typeface="+mn-cs"/>
              </a:rPr>
              <a:t>female</a:t>
            </a:r>
            <a:r>
              <a:rPr lang="it-IT" sz="1200" kern="1200" dirty="0">
                <a:solidFill>
                  <a:schemeClr val="tx1"/>
                </a:solidFill>
                <a:effectLst/>
                <a:latin typeface="+mn-lt"/>
                <a:ea typeface="+mn-ea"/>
                <a:cs typeface="+mn-cs"/>
              </a:rPr>
              <a:t>)</a:t>
            </a:r>
          </a:p>
          <a:p>
            <a:r>
              <a:rPr lang="it-IT" sz="1200" kern="1200" dirty="0">
                <a:solidFill>
                  <a:schemeClr val="tx1"/>
                </a:solidFill>
                <a:effectLst/>
                <a:latin typeface="+mn-lt"/>
                <a:ea typeface="+mn-ea"/>
                <a:cs typeface="+mn-cs"/>
              </a:rPr>
              <a:t>È per questo che per me è molto difficile valutare i bambini perché comunque per quanto tu glielo spieghi, loro si sentono un numero appiccicato addosso ed è la cosa che non è per niente formativa. Infatti, si cerca di dare una valutazione formativa, ma quando tu devi trasformare in un numero diventa difficile (</a:t>
            </a:r>
            <a:r>
              <a:rPr lang="it-IT" sz="1200" kern="1200" dirty="0" err="1">
                <a:solidFill>
                  <a:schemeClr val="tx1"/>
                </a:solidFill>
                <a:effectLst/>
                <a:latin typeface="+mn-lt"/>
                <a:ea typeface="+mn-ea"/>
                <a:cs typeface="+mn-cs"/>
              </a:rPr>
              <a:t>primary</a:t>
            </a:r>
            <a:r>
              <a:rPr lang="it-IT" sz="1200" kern="1200" dirty="0">
                <a:solidFill>
                  <a:schemeClr val="tx1"/>
                </a:solidFill>
                <a:effectLst/>
                <a:latin typeface="+mn-lt"/>
                <a:ea typeface="+mn-ea"/>
                <a:cs typeface="+mn-cs"/>
              </a:rPr>
              <a:t> school </a:t>
            </a:r>
            <a:r>
              <a:rPr lang="it-IT" sz="1200" kern="1200" dirty="0" err="1">
                <a:solidFill>
                  <a:schemeClr val="tx1"/>
                </a:solidFill>
                <a:effectLst/>
                <a:latin typeface="+mn-lt"/>
                <a:ea typeface="+mn-ea"/>
                <a:cs typeface="+mn-cs"/>
              </a:rPr>
              <a:t>female</a:t>
            </a:r>
            <a:r>
              <a:rPr lang="it-IT" sz="1200" kern="1200" dirty="0">
                <a:solidFill>
                  <a:schemeClr val="tx1"/>
                </a:solidFill>
                <a:effectLst/>
                <a:latin typeface="+mn-lt"/>
                <a:ea typeface="+mn-ea"/>
                <a:cs typeface="+mn-cs"/>
              </a:rPr>
              <a:t> intervista 7)</a:t>
            </a: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però ho avuto l’impressione che loro la affrontassero pensando “ allora fa lo stesso” e questa cosa però ehm…la sana tensione da prova… bisogna che io impari a trovare il modo per farla rimanere nonostante quello che dico… perché non hanno gli stessi risultati… cioè vanno bene, ma c’è poi il risvolto della medaglia.(intervista 9)</a:t>
            </a:r>
          </a:p>
          <a:p>
            <a:endParaRPr lang="it-IT"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mn-lt"/>
                <a:ea typeface="+mn-ea"/>
                <a:cs typeface="+mn-cs"/>
              </a:rPr>
              <a:t>Non posso farne a meno…  vorrei farla discorsiva, non numerica… (intervista 20)</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mn-lt"/>
                <a:ea typeface="+mn-ea"/>
                <a:cs typeface="+mn-cs"/>
              </a:rPr>
              <a:t>il voto tende un po’ ad appiattire.. (intervista24)</a:t>
            </a:r>
          </a:p>
          <a:p>
            <a:endParaRPr lang="it-IT" sz="1200" kern="1200" dirty="0">
              <a:solidFill>
                <a:schemeClr val="tx1"/>
              </a:solidFill>
              <a:effectLst/>
              <a:latin typeface="+mn-lt"/>
              <a:ea typeface="+mn-ea"/>
              <a:cs typeface="+mn-cs"/>
            </a:endParaRP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Perché tanto ti chiedono delle note…” ma è da 7-8…8-9…”... capisci quindi cosa serve il voto? Serve a catalogare, a mettere dentro. Il bambino non è quel voto, ma una molteplicità di cose. Quindi i bimbi piccoli che non sanno cosa vuol dire 7-8-9-10, non gli serve a nulla la valutazione, ma serve ai genitori. La pagella è per i bambini e per i genitori perché le aspettative sono sempre molto alte (</a:t>
            </a:r>
            <a:r>
              <a:rPr lang="it-IT" sz="1200" kern="1200" dirty="0" err="1">
                <a:solidFill>
                  <a:schemeClr val="tx1"/>
                </a:solidFill>
                <a:effectLst/>
                <a:latin typeface="+mn-lt"/>
                <a:ea typeface="+mn-ea"/>
                <a:cs typeface="+mn-cs"/>
              </a:rPr>
              <a:t>intervisya</a:t>
            </a:r>
            <a:r>
              <a:rPr lang="it-IT" sz="1200" kern="1200" dirty="0">
                <a:solidFill>
                  <a:schemeClr val="tx1"/>
                </a:solidFill>
                <a:effectLst/>
                <a:latin typeface="+mn-lt"/>
                <a:ea typeface="+mn-ea"/>
                <a:cs typeface="+mn-cs"/>
              </a:rPr>
              <a:t> 9)</a:t>
            </a:r>
          </a:p>
          <a:p>
            <a:endParaRPr lang="it-IT"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mn-lt"/>
                <a:ea typeface="+mn-ea"/>
                <a:cs typeface="+mn-cs"/>
              </a:rPr>
              <a:t>e poi non sono neanche veritieri… posso dirlo? non sono veritieri… Bisogno cercare di non deludere il bambino, di incoraggiarlo perché se no si scoraggia… perché i giudizi non devo essere mai negativi, ma giustamente… il voto non deve deludere il genitore…e quindi è una buffonata.(intervista 9)</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Molto spesso, cioè a volte, o meglio, spesso io vedo che risulta essere… punitiva? Oppure, non so… cerco di non far sia mai che diventi troppo punitiva. Però necessariamente a volte lo è. (intervista 1). Ritengo che se do dei voti negativi, li do a coloro che sbagliano ma che non sono frutto di errori “per tentativi” ma sono dati da mancanza del tentativo. Sono il “non studio”. “Non so fare in verifica” perché non mi sono coinvolto neanche un po’ nel mio apprendimento.</a:t>
            </a: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se esiste una valutazione oggettiva… ma questo per me, come le ho già detto, comincia ad essere un problema importante… </a:t>
            </a:r>
            <a:r>
              <a:rPr lang="it-IT" sz="1200" kern="1200" dirty="0" err="1">
                <a:solidFill>
                  <a:schemeClr val="tx1"/>
                </a:solidFill>
                <a:effectLst/>
                <a:latin typeface="+mn-lt"/>
                <a:ea typeface="+mn-ea"/>
                <a:cs typeface="+mn-cs"/>
              </a:rPr>
              <a:t>perchè</a:t>
            </a:r>
            <a:r>
              <a:rPr lang="it-IT" sz="1200" kern="1200" dirty="0">
                <a:solidFill>
                  <a:schemeClr val="tx1"/>
                </a:solidFill>
                <a:effectLst/>
                <a:latin typeface="+mn-lt"/>
                <a:ea typeface="+mn-ea"/>
                <a:cs typeface="+mn-cs"/>
              </a:rPr>
              <a:t> non esiste. A parte le singole prove, che possono avere una loro oggettività ma poi la valutazione è una cosa troppo complessa per essere cosi definibile. (intervista 12). Però anche qui c’è il </a:t>
            </a:r>
            <a:r>
              <a:rPr lang="it-IT" sz="1200" i="1" kern="1200" dirty="0">
                <a:solidFill>
                  <a:schemeClr val="tx1"/>
                </a:solidFill>
                <a:effectLst/>
                <a:latin typeface="+mn-lt"/>
                <a:ea typeface="+mn-ea"/>
                <a:cs typeface="+mn-cs"/>
              </a:rPr>
              <a:t>quid in più</a:t>
            </a:r>
            <a:r>
              <a:rPr lang="it-IT" sz="1200" kern="1200" dirty="0">
                <a:solidFill>
                  <a:schemeClr val="tx1"/>
                </a:solidFill>
                <a:effectLst/>
                <a:latin typeface="+mn-lt"/>
                <a:ea typeface="+mn-ea"/>
                <a:cs typeface="+mn-cs"/>
              </a:rPr>
              <a:t>: la disinvoltura con cui si è espresso nella lingua, l’uso della parola diversa da quelle comuni…ma questi punti sono destinati a essere dati dopo un’interpretazione che il docente fa del testo. Non è oggettiva. Quindi nella valutazione della prova il tentativo lo faccio, nella valutazione del percorso il numero si ferma…insomma c’è tanto altro</a:t>
            </a: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Se non fosse numerica, sarebbe meglio. Se si potesse esprimere la valutazione in un altro modo sarebbe meglio, perché il numero banalizza tantissimo e sia i ragazzi che le famiglie non sentono altro che il numero. Quindi, per quanto noi insegnanti ci sforziamo a dare significato a questo numero, loro vedono solo quello. Tu dai valore ma chi sta dall’altra parte, a volte, non sa cosa significa. (intervista 14)</a:t>
            </a:r>
          </a:p>
          <a:p>
            <a:endParaRPr lang="it-IT"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mn-lt"/>
                <a:ea typeface="+mn-ea"/>
                <a:cs typeface="+mn-cs"/>
              </a:rPr>
              <a:t>Per esempio in palestra gli dico “senti M. oggi vuoi proprio prendere 5 in ginnastica, che invece sei così bravo?”. Non so se ho risposto alla tua domanda, non credo.</a:t>
            </a:r>
          </a:p>
          <a:p>
            <a:r>
              <a:rPr lang="it-IT" dirty="0"/>
              <a:t>(</a:t>
            </a:r>
            <a:r>
              <a:rPr lang="it-IT" dirty="0" err="1"/>
              <a:t>primary</a:t>
            </a:r>
            <a:r>
              <a:rPr lang="it-IT" dirty="0"/>
              <a:t> school </a:t>
            </a:r>
            <a:r>
              <a:rPr lang="it-IT" dirty="0" err="1"/>
              <a:t>teacher</a:t>
            </a:r>
            <a:r>
              <a:rPr lang="it-IT" dirty="0"/>
              <a:t>)</a:t>
            </a:r>
          </a:p>
        </p:txBody>
      </p:sp>
      <p:sp>
        <p:nvSpPr>
          <p:cNvPr id="4" name="Segnaposto numero diapositiva 3"/>
          <p:cNvSpPr>
            <a:spLocks noGrp="1"/>
          </p:cNvSpPr>
          <p:nvPr>
            <p:ph type="sldNum" sz="quarter" idx="5"/>
          </p:nvPr>
        </p:nvSpPr>
        <p:spPr/>
        <p:txBody>
          <a:bodyPr/>
          <a:lstStyle/>
          <a:p>
            <a:fld id="{32DF8F5A-B94A-4887-BDEC-0452E831F528}" type="slidenum">
              <a:rPr lang="it-IT" smtClean="0"/>
              <a:t>8</a:t>
            </a:fld>
            <a:endParaRPr lang="it-IT"/>
          </a:p>
        </p:txBody>
      </p:sp>
    </p:spTree>
    <p:extLst>
      <p:ext uri="{BB962C8B-B14F-4D97-AF65-F5344CB8AC3E}">
        <p14:creationId xmlns:p14="http://schemas.microsoft.com/office/powerpoint/2010/main" val="3818040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mn-lt"/>
                <a:ea typeface="+mn-ea"/>
                <a:cs typeface="+mn-cs"/>
              </a:rPr>
              <a:t>È per questo che per me è molto difficile valutare i bambini perché comunque per quanto tu glielo spieghi, loro si sentono un numero appiccicato addosso ed è la cosa che non è per niente formativa. Infatti, si cerca di dare una valutazione formativa, ma quando tu devi trasformare in un numero diventa difficile (</a:t>
            </a:r>
            <a:r>
              <a:rPr lang="it-IT" sz="1200" kern="1200" dirty="0" err="1">
                <a:solidFill>
                  <a:schemeClr val="tx1"/>
                </a:solidFill>
                <a:effectLst/>
                <a:latin typeface="+mn-lt"/>
                <a:ea typeface="+mn-ea"/>
                <a:cs typeface="+mn-cs"/>
              </a:rPr>
              <a:t>primary</a:t>
            </a:r>
            <a:r>
              <a:rPr lang="it-IT" sz="1200" kern="1200" dirty="0">
                <a:solidFill>
                  <a:schemeClr val="tx1"/>
                </a:solidFill>
                <a:effectLst/>
                <a:latin typeface="+mn-lt"/>
                <a:ea typeface="+mn-ea"/>
                <a:cs typeface="+mn-cs"/>
              </a:rPr>
              <a:t> school </a:t>
            </a:r>
            <a:r>
              <a:rPr lang="it-IT" sz="1200" kern="1200" dirty="0" err="1">
                <a:solidFill>
                  <a:schemeClr val="tx1"/>
                </a:solidFill>
                <a:effectLst/>
                <a:latin typeface="+mn-lt"/>
                <a:ea typeface="+mn-ea"/>
                <a:cs typeface="+mn-cs"/>
              </a:rPr>
              <a:t>female</a:t>
            </a:r>
            <a:r>
              <a:rPr lang="it-IT" sz="1200" kern="1200" dirty="0">
                <a:solidFill>
                  <a:schemeClr val="tx1"/>
                </a:solidFill>
                <a:effectLst/>
                <a:latin typeface="+mn-lt"/>
                <a:ea typeface="+mn-ea"/>
                <a:cs typeface="+mn-cs"/>
              </a:rPr>
              <a:t> intervista 7)</a:t>
            </a: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Effetti voto numerico su percezione dell’errore</a:t>
            </a:r>
          </a:p>
          <a:p>
            <a:r>
              <a:rPr lang="it-IT" sz="1200" kern="1200" dirty="0">
                <a:solidFill>
                  <a:schemeClr val="tx1"/>
                </a:solidFill>
                <a:effectLst/>
                <a:latin typeface="+mn-lt"/>
                <a:ea typeface="+mn-ea"/>
                <a:cs typeface="+mn-cs"/>
              </a:rPr>
              <a:t>Se la valutazione è utile solo per fini di certificazione e viene vista per questo, la relazione negativa tra errore e valutazione rimane. Se invece intendiamo la scuola come un ente di formazione di cui il processo valutativo è parte della formazione, allora il peso è già meglio distribuito. (</a:t>
            </a:r>
            <a:r>
              <a:rPr lang="it-IT" sz="1200" kern="1200" dirty="0" err="1">
                <a:solidFill>
                  <a:schemeClr val="tx1"/>
                </a:solidFill>
                <a:effectLst/>
                <a:latin typeface="+mn-lt"/>
                <a:ea typeface="+mn-ea"/>
                <a:cs typeface="+mn-cs"/>
              </a:rPr>
              <a:t>primaira</a:t>
            </a:r>
            <a:r>
              <a:rPr lang="it-IT" sz="1200" kern="1200" dirty="0">
                <a:solidFill>
                  <a:schemeClr val="tx1"/>
                </a:solidFill>
                <a:effectLst/>
                <a:latin typeface="+mn-lt"/>
                <a:ea typeface="+mn-ea"/>
                <a:cs typeface="+mn-cs"/>
              </a:rPr>
              <a:t> maschio, intervista 3</a:t>
            </a: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Da un paio di anni, tra colleghi, abbiamo deciso che i ragazzi non vedono il voto scritto sulla verifica, perché si scatenavano ansie, competizioni, veramente cose brutte tra i ragazzi, che poi riversavano anche sui genitori. Confronti tra di loro, perdevano completamente il focus che è l’errore, (</a:t>
            </a:r>
            <a:r>
              <a:rPr lang="it-IT" sz="1200" kern="1200" dirty="0" err="1">
                <a:solidFill>
                  <a:schemeClr val="tx1"/>
                </a:solidFill>
                <a:effectLst/>
                <a:latin typeface="+mn-lt"/>
                <a:ea typeface="+mn-ea"/>
                <a:cs typeface="+mn-cs"/>
              </a:rPr>
              <a:t>interivst</a:t>
            </a:r>
            <a:r>
              <a:rPr lang="it-IT" sz="1200" kern="1200" dirty="0">
                <a:solidFill>
                  <a:schemeClr val="tx1"/>
                </a:solidFill>
                <a:effectLst/>
                <a:latin typeface="+mn-lt"/>
                <a:ea typeface="+mn-ea"/>
                <a:cs typeface="+mn-cs"/>
              </a:rPr>
              <a:t> 17)</a:t>
            </a: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Per alcuni è più importate sapere cosa ha preso l’amico più di quanto ho preso io, anche perché le famiglie non vanno d’accordo. Quello però non dipende dalla griglia… Oggi un mio ragazzino ha preso 8 ed era arrabbiatissimo perché anche un suo compagno ha preso 8 e secondo il primo non lo meritava… insomma il confronto i ragazzi se lo fanno sempre e comunque.(intervista 20)</a:t>
            </a:r>
          </a:p>
          <a:p>
            <a:endParaRPr lang="it-IT" sz="1200" kern="1200" dirty="0">
              <a:solidFill>
                <a:schemeClr val="tx1"/>
              </a:solidFill>
              <a:effectLst/>
              <a:latin typeface="+mn-lt"/>
              <a:ea typeface="+mn-ea"/>
              <a:cs typeface="+mn-cs"/>
            </a:endParaRPr>
          </a:p>
          <a:p>
            <a:r>
              <a:rPr lang="it-IT" sz="1200" kern="1200" dirty="0">
                <a:solidFill>
                  <a:schemeClr val="tx1"/>
                </a:solidFill>
                <a:effectLst/>
                <a:latin typeface="+mn-lt"/>
                <a:ea typeface="+mn-ea"/>
                <a:cs typeface="+mn-cs"/>
              </a:rPr>
              <a:t>Sistema valutativo: I voti li potremmo anche togliere: io insegno da tanto e a me piaceva in fondo al tema fare un secondo tema dove spiegavo all’alunno che cosa era andato e che cosa no… però non possiamo più permettercelo: il sistema è valutativo. (</a:t>
            </a:r>
            <a:r>
              <a:rPr lang="it-IT" sz="1200" kern="1200" dirty="0" err="1">
                <a:solidFill>
                  <a:schemeClr val="tx1"/>
                </a:solidFill>
                <a:effectLst/>
                <a:latin typeface="+mn-lt"/>
                <a:ea typeface="+mn-ea"/>
                <a:cs typeface="+mn-cs"/>
              </a:rPr>
              <a:t>intervisya</a:t>
            </a:r>
            <a:r>
              <a:rPr lang="it-IT" sz="1200" kern="1200" dirty="0">
                <a:solidFill>
                  <a:schemeClr val="tx1"/>
                </a:solidFill>
                <a:effectLst/>
                <a:latin typeface="+mn-lt"/>
                <a:ea typeface="+mn-ea"/>
                <a:cs typeface="+mn-cs"/>
              </a:rPr>
              <a:t> 20)</a:t>
            </a:r>
            <a:endParaRPr lang="it-IT" dirty="0"/>
          </a:p>
        </p:txBody>
      </p:sp>
      <p:sp>
        <p:nvSpPr>
          <p:cNvPr id="4" name="Segnaposto numero diapositiva 3"/>
          <p:cNvSpPr>
            <a:spLocks noGrp="1"/>
          </p:cNvSpPr>
          <p:nvPr>
            <p:ph type="sldNum" sz="quarter" idx="5"/>
          </p:nvPr>
        </p:nvSpPr>
        <p:spPr/>
        <p:txBody>
          <a:bodyPr/>
          <a:lstStyle/>
          <a:p>
            <a:fld id="{32DF8F5A-B94A-4887-BDEC-0452E831F528}" type="slidenum">
              <a:rPr lang="it-IT" smtClean="0"/>
              <a:t>9</a:t>
            </a:fld>
            <a:endParaRPr lang="it-IT"/>
          </a:p>
        </p:txBody>
      </p:sp>
    </p:spTree>
    <p:extLst>
      <p:ext uri="{BB962C8B-B14F-4D97-AF65-F5344CB8AC3E}">
        <p14:creationId xmlns:p14="http://schemas.microsoft.com/office/powerpoint/2010/main" val="2810056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i="0" kern="1200" dirty="0" err="1">
                <a:solidFill>
                  <a:schemeClr val="tx1"/>
                </a:solidFill>
                <a:effectLst/>
                <a:latin typeface="+mn-lt"/>
                <a:ea typeface="+mn-ea"/>
                <a:cs typeface="+mn-cs"/>
              </a:rPr>
              <a:t>These</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claims</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suggest</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that</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grading</a:t>
            </a:r>
            <a:r>
              <a:rPr lang="it-IT" sz="1200" b="0" i="0" kern="1200" dirty="0">
                <a:solidFill>
                  <a:schemeClr val="tx1"/>
                </a:solidFill>
                <a:effectLst/>
                <a:latin typeface="+mn-lt"/>
                <a:ea typeface="+mn-ea"/>
                <a:cs typeface="+mn-cs"/>
              </a:rPr>
              <a:t> practices </a:t>
            </a:r>
            <a:r>
              <a:rPr lang="it-IT" sz="1200" b="0" i="0" kern="1200" dirty="0" err="1">
                <a:solidFill>
                  <a:schemeClr val="tx1"/>
                </a:solidFill>
                <a:effectLst/>
                <a:latin typeface="+mn-lt"/>
                <a:ea typeface="+mn-ea"/>
                <a:cs typeface="+mn-cs"/>
              </a:rPr>
              <a:t>may</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vary</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within</a:t>
            </a:r>
            <a:r>
              <a:rPr lang="it-IT" sz="1200" b="0" i="0" kern="1200" dirty="0">
                <a:solidFill>
                  <a:schemeClr val="tx1"/>
                </a:solidFill>
                <a:effectLst/>
                <a:latin typeface="+mn-lt"/>
                <a:ea typeface="+mn-ea"/>
                <a:cs typeface="+mn-cs"/>
              </a:rPr>
              <a:t> a single </a:t>
            </a:r>
            <a:r>
              <a:rPr lang="it-IT" sz="1200" b="0" i="0" kern="1200" dirty="0" err="1">
                <a:solidFill>
                  <a:schemeClr val="tx1"/>
                </a:solidFill>
                <a:effectLst/>
                <a:latin typeface="+mn-lt"/>
                <a:ea typeface="+mn-ea"/>
                <a:cs typeface="+mn-cs"/>
              </a:rPr>
              <a:t>classroom</a:t>
            </a:r>
            <a:r>
              <a:rPr lang="it-IT" sz="1200" b="0" i="0" kern="1200" dirty="0">
                <a:solidFill>
                  <a:schemeClr val="tx1"/>
                </a:solidFill>
                <a:effectLst/>
                <a:latin typeface="+mn-lt"/>
                <a:ea typeface="+mn-ea"/>
                <a:cs typeface="+mn-cs"/>
              </a:rPr>
              <a:t>, just </a:t>
            </a:r>
            <a:r>
              <a:rPr lang="it-IT" sz="1200" b="0" i="0" kern="1200" dirty="0" err="1">
                <a:solidFill>
                  <a:schemeClr val="tx1"/>
                </a:solidFill>
                <a:effectLst/>
                <a:latin typeface="+mn-lt"/>
                <a:ea typeface="+mn-ea"/>
                <a:cs typeface="+mn-cs"/>
              </a:rPr>
              <a:t>as</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it</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does</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among</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teachers</a:t>
            </a:r>
            <a:r>
              <a:rPr lang="it-IT" sz="1200" b="0" i="0" kern="1200" dirty="0">
                <a:solidFill>
                  <a:schemeClr val="tx1"/>
                </a:solidFill>
                <a:effectLst/>
                <a:latin typeface="+mn-lt"/>
                <a:ea typeface="+mn-ea"/>
                <a:cs typeface="+mn-cs"/>
              </a:rPr>
              <a:t>, and </a:t>
            </a:r>
            <a:r>
              <a:rPr lang="it-IT" sz="1200" b="0" i="0" kern="1200" dirty="0" err="1">
                <a:solidFill>
                  <a:schemeClr val="tx1"/>
                </a:solidFill>
                <a:effectLst/>
                <a:latin typeface="+mn-lt"/>
                <a:ea typeface="+mn-ea"/>
                <a:cs typeface="+mn-cs"/>
              </a:rPr>
              <a:t>that</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this</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variation</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is</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viewed</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at</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least</a:t>
            </a:r>
            <a:r>
              <a:rPr lang="it-IT" sz="1200" b="0" i="0" kern="1200" dirty="0">
                <a:solidFill>
                  <a:schemeClr val="tx1"/>
                </a:solidFill>
                <a:effectLst/>
                <a:latin typeface="+mn-lt"/>
                <a:ea typeface="+mn-ea"/>
                <a:cs typeface="+mn-cs"/>
              </a:rPr>
              <a:t> by some </a:t>
            </a:r>
            <a:r>
              <a:rPr lang="it-IT" sz="1200" b="0" i="0" kern="1200" dirty="0" err="1">
                <a:solidFill>
                  <a:schemeClr val="tx1"/>
                </a:solidFill>
                <a:effectLst/>
                <a:latin typeface="+mn-lt"/>
                <a:ea typeface="+mn-ea"/>
                <a:cs typeface="+mn-cs"/>
              </a:rPr>
              <a:t>teachers</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as</a:t>
            </a:r>
            <a:r>
              <a:rPr lang="it-IT" sz="1200" b="0" i="0" kern="1200" dirty="0">
                <a:solidFill>
                  <a:schemeClr val="tx1"/>
                </a:solidFill>
                <a:effectLst/>
                <a:latin typeface="+mn-lt"/>
                <a:ea typeface="+mn-ea"/>
                <a:cs typeface="+mn-cs"/>
              </a:rPr>
              <a:t> a </a:t>
            </a:r>
            <a:r>
              <a:rPr lang="it-IT" sz="1200" b="0" i="0" kern="1200" dirty="0" err="1">
                <a:solidFill>
                  <a:schemeClr val="tx1"/>
                </a:solidFill>
                <a:effectLst/>
                <a:latin typeface="+mn-lt"/>
                <a:ea typeface="+mn-ea"/>
                <a:cs typeface="+mn-cs"/>
              </a:rPr>
              <a:t>needed</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element</a:t>
            </a:r>
            <a:r>
              <a:rPr lang="it-IT" sz="1200" b="0" i="0" kern="1200" dirty="0">
                <a:solidFill>
                  <a:schemeClr val="tx1"/>
                </a:solidFill>
                <a:effectLst/>
                <a:latin typeface="+mn-lt"/>
                <a:ea typeface="+mn-ea"/>
                <a:cs typeface="+mn-cs"/>
              </a:rPr>
              <a:t> of accurate, fair </a:t>
            </a:r>
            <a:r>
              <a:rPr lang="it-IT" sz="1200" b="0" i="0" kern="1200" dirty="0" err="1">
                <a:solidFill>
                  <a:schemeClr val="tx1"/>
                </a:solidFill>
                <a:effectLst/>
                <a:latin typeface="+mn-lt"/>
                <a:ea typeface="+mn-ea"/>
                <a:cs typeface="+mn-cs"/>
              </a:rPr>
              <a:t>grading</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not</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as</a:t>
            </a:r>
            <a:r>
              <a:rPr lang="it-IT" sz="1200" b="0" i="0" kern="1200" dirty="0">
                <a:solidFill>
                  <a:schemeClr val="tx1"/>
                </a:solidFill>
                <a:effectLst/>
                <a:latin typeface="+mn-lt"/>
                <a:ea typeface="+mn-ea"/>
                <a:cs typeface="+mn-cs"/>
              </a:rPr>
              <a:t> a </a:t>
            </a:r>
            <a:r>
              <a:rPr lang="it-IT" sz="1200" b="0" i="0" kern="1200" dirty="0" err="1">
                <a:solidFill>
                  <a:schemeClr val="tx1"/>
                </a:solidFill>
                <a:effectLst/>
                <a:latin typeface="+mn-lt"/>
                <a:ea typeface="+mn-ea"/>
                <a:cs typeface="+mn-cs"/>
              </a:rPr>
              <a:t>problem</a:t>
            </a:r>
            <a:r>
              <a:rPr lang="it-IT" sz="1200" b="0" i="0" kern="1200" dirty="0">
                <a:solidFill>
                  <a:schemeClr val="tx1"/>
                </a:solidFill>
                <a:effectLst/>
                <a:latin typeface="+mn-lt"/>
                <a:ea typeface="+mn-ea"/>
                <a:cs typeface="+mn-cs"/>
              </a:rPr>
              <a:t>.</a:t>
            </a:r>
          </a:p>
          <a:p>
            <a:endParaRPr lang="it-IT" sz="1200" b="0" i="0" kern="1200" dirty="0">
              <a:solidFill>
                <a:schemeClr val="tx1"/>
              </a:solidFill>
              <a:effectLst/>
              <a:latin typeface="+mn-lt"/>
              <a:ea typeface="+mn-ea"/>
              <a:cs typeface="+mn-cs"/>
            </a:endParaRPr>
          </a:p>
          <a:p>
            <a:r>
              <a:rPr lang="it-IT" sz="1200" b="0" i="0" u="sng" kern="1200" dirty="0" err="1">
                <a:solidFill>
                  <a:schemeClr val="tx1"/>
                </a:solidFill>
                <a:effectLst/>
                <a:latin typeface="+mn-lt"/>
                <a:ea typeface="+mn-ea"/>
                <a:cs typeface="+mn-cs"/>
                <a:hlinkClick r:id="rId3"/>
              </a:rPr>
              <a:t>Guskey</a:t>
            </a:r>
            <a:r>
              <a:rPr lang="it-IT" sz="1200" b="0" i="0" u="sng" kern="1200" dirty="0">
                <a:solidFill>
                  <a:schemeClr val="tx1"/>
                </a:solidFill>
                <a:effectLst/>
                <a:latin typeface="+mn-lt"/>
                <a:ea typeface="+mn-ea"/>
                <a:cs typeface="+mn-cs"/>
                <a:hlinkClick r:id="rId3"/>
              </a:rPr>
              <a:t> (2009a)</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found</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differences</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between</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elementary</a:t>
            </a:r>
            <a:r>
              <a:rPr lang="it-IT" sz="1200" b="0" i="0" kern="1200" dirty="0">
                <a:solidFill>
                  <a:schemeClr val="tx1"/>
                </a:solidFill>
                <a:effectLst/>
                <a:latin typeface="+mn-lt"/>
                <a:ea typeface="+mn-ea"/>
                <a:cs typeface="+mn-cs"/>
              </a:rPr>
              <a:t> and </a:t>
            </a:r>
            <a:r>
              <a:rPr lang="it-IT" sz="1200" b="0" i="0" kern="1200" dirty="0" err="1">
                <a:solidFill>
                  <a:schemeClr val="tx1"/>
                </a:solidFill>
                <a:effectLst/>
                <a:latin typeface="+mn-lt"/>
                <a:ea typeface="+mn-ea"/>
                <a:cs typeface="+mn-cs"/>
              </a:rPr>
              <a:t>secondary</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teachers</a:t>
            </a:r>
            <a:r>
              <a:rPr lang="it-IT" sz="1200" b="0" i="0" kern="1200" dirty="0">
                <a:solidFill>
                  <a:schemeClr val="tx1"/>
                </a:solidFill>
                <a:effectLst/>
                <a:latin typeface="+mn-lt"/>
                <a:ea typeface="+mn-ea"/>
                <a:cs typeface="+mn-cs"/>
              </a:rPr>
              <a:t> in </a:t>
            </a:r>
            <a:r>
              <a:rPr lang="it-IT" sz="1200" b="0" i="0" kern="1200" dirty="0" err="1">
                <a:solidFill>
                  <a:schemeClr val="tx1"/>
                </a:solidFill>
                <a:effectLst/>
                <a:latin typeface="+mn-lt"/>
                <a:ea typeface="+mn-ea"/>
                <a:cs typeface="+mn-cs"/>
              </a:rPr>
              <a:t>their</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perspectives</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about</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purposes</a:t>
            </a:r>
            <a:r>
              <a:rPr lang="it-IT" sz="1200" b="0" i="0" kern="1200" dirty="0">
                <a:solidFill>
                  <a:schemeClr val="tx1"/>
                </a:solidFill>
                <a:effectLst/>
                <a:latin typeface="+mn-lt"/>
                <a:ea typeface="+mn-ea"/>
                <a:cs typeface="+mn-cs"/>
              </a:rPr>
              <a:t> of </a:t>
            </a:r>
            <a:r>
              <a:rPr lang="it-IT" sz="1200" b="0" i="0" kern="1200" dirty="0" err="1">
                <a:solidFill>
                  <a:schemeClr val="tx1"/>
                </a:solidFill>
                <a:effectLst/>
                <a:latin typeface="+mn-lt"/>
                <a:ea typeface="+mn-ea"/>
                <a:cs typeface="+mn-cs"/>
              </a:rPr>
              <a:t>grading</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Elementary</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teachers</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were</a:t>
            </a:r>
            <a:r>
              <a:rPr lang="it-IT" sz="1200" b="0" i="0" kern="1200" dirty="0">
                <a:solidFill>
                  <a:schemeClr val="tx1"/>
                </a:solidFill>
                <a:effectLst/>
                <a:latin typeface="+mn-lt"/>
                <a:ea typeface="+mn-ea"/>
                <a:cs typeface="+mn-cs"/>
              </a:rPr>
              <a:t> more </a:t>
            </a:r>
            <a:r>
              <a:rPr lang="it-IT" sz="1200" b="0" i="0" kern="1200" dirty="0" err="1">
                <a:solidFill>
                  <a:schemeClr val="tx1"/>
                </a:solidFill>
                <a:effectLst/>
                <a:latin typeface="+mn-lt"/>
                <a:ea typeface="+mn-ea"/>
                <a:cs typeface="+mn-cs"/>
              </a:rPr>
              <a:t>likely</a:t>
            </a:r>
            <a:r>
              <a:rPr lang="it-IT" sz="1200" b="0" i="0" kern="1200" dirty="0">
                <a:solidFill>
                  <a:schemeClr val="tx1"/>
                </a:solidFill>
                <a:effectLst/>
                <a:latin typeface="+mn-lt"/>
                <a:ea typeface="+mn-ea"/>
                <a:cs typeface="+mn-cs"/>
              </a:rPr>
              <a:t> to </a:t>
            </a:r>
            <a:r>
              <a:rPr lang="it-IT" sz="1200" b="0" i="0" kern="1200" dirty="0" err="1">
                <a:solidFill>
                  <a:schemeClr val="tx1"/>
                </a:solidFill>
                <a:effectLst/>
                <a:latin typeface="+mn-lt"/>
                <a:ea typeface="+mn-ea"/>
                <a:cs typeface="+mn-cs"/>
              </a:rPr>
              <a:t>view</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grading</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as</a:t>
            </a:r>
            <a:r>
              <a:rPr lang="it-IT" sz="1200" b="0" i="0" kern="1200" dirty="0">
                <a:solidFill>
                  <a:schemeClr val="tx1"/>
                </a:solidFill>
                <a:effectLst/>
                <a:latin typeface="+mn-lt"/>
                <a:ea typeface="+mn-ea"/>
                <a:cs typeface="+mn-cs"/>
              </a:rPr>
              <a:t> a </a:t>
            </a:r>
            <a:r>
              <a:rPr lang="it-IT" sz="1200" b="0" i="0" kern="1200" dirty="0" err="1">
                <a:solidFill>
                  <a:schemeClr val="tx1"/>
                </a:solidFill>
                <a:effectLst/>
                <a:latin typeface="+mn-lt"/>
                <a:ea typeface="+mn-ea"/>
                <a:cs typeface="+mn-cs"/>
              </a:rPr>
              <a:t>process</a:t>
            </a:r>
            <a:r>
              <a:rPr lang="it-IT" sz="1200" b="0" i="0" kern="1200" dirty="0">
                <a:solidFill>
                  <a:schemeClr val="tx1"/>
                </a:solidFill>
                <a:effectLst/>
                <a:latin typeface="+mn-lt"/>
                <a:ea typeface="+mn-ea"/>
                <a:cs typeface="+mn-cs"/>
              </a:rPr>
              <a:t> of </a:t>
            </a:r>
            <a:r>
              <a:rPr lang="it-IT" sz="1200" b="0" i="0" kern="1200" dirty="0" err="1">
                <a:solidFill>
                  <a:schemeClr val="tx1"/>
                </a:solidFill>
                <a:effectLst/>
                <a:latin typeface="+mn-lt"/>
                <a:ea typeface="+mn-ea"/>
                <a:cs typeface="+mn-cs"/>
              </a:rPr>
              <a:t>communication</a:t>
            </a:r>
            <a:r>
              <a:rPr lang="it-IT" sz="1200" b="0" i="0" kern="1200" dirty="0">
                <a:solidFill>
                  <a:schemeClr val="tx1"/>
                </a:solidFill>
                <a:effectLst/>
                <a:latin typeface="+mn-lt"/>
                <a:ea typeface="+mn-ea"/>
                <a:cs typeface="+mn-cs"/>
              </a:rPr>
              <a:t> with </a:t>
            </a:r>
            <a:r>
              <a:rPr lang="it-IT" sz="1200" b="0" i="0" kern="1200" dirty="0" err="1">
                <a:solidFill>
                  <a:schemeClr val="tx1"/>
                </a:solidFill>
                <a:effectLst/>
                <a:latin typeface="+mn-lt"/>
                <a:ea typeface="+mn-ea"/>
                <a:cs typeface="+mn-cs"/>
              </a:rPr>
              <a:t>students</a:t>
            </a:r>
            <a:r>
              <a:rPr lang="it-IT" sz="1200" b="0" i="0" kern="1200" dirty="0">
                <a:solidFill>
                  <a:schemeClr val="tx1"/>
                </a:solidFill>
                <a:effectLst/>
                <a:latin typeface="+mn-lt"/>
                <a:ea typeface="+mn-ea"/>
                <a:cs typeface="+mn-cs"/>
              </a:rPr>
              <a:t> and </a:t>
            </a:r>
            <a:r>
              <a:rPr lang="it-IT" sz="1200" b="0" i="0" kern="1200" dirty="0" err="1">
                <a:solidFill>
                  <a:schemeClr val="tx1"/>
                </a:solidFill>
                <a:effectLst/>
                <a:latin typeface="+mn-lt"/>
                <a:ea typeface="+mn-ea"/>
                <a:cs typeface="+mn-cs"/>
              </a:rPr>
              <a:t>parents</a:t>
            </a:r>
            <a:r>
              <a:rPr lang="it-IT" sz="1200" b="0" i="0" kern="1200" dirty="0">
                <a:solidFill>
                  <a:schemeClr val="tx1"/>
                </a:solidFill>
                <a:effectLst/>
                <a:latin typeface="+mn-lt"/>
                <a:ea typeface="+mn-ea"/>
                <a:cs typeface="+mn-cs"/>
              </a:rPr>
              <a:t> and to </a:t>
            </a:r>
            <a:r>
              <a:rPr lang="it-IT" sz="1200" b="0" i="0" kern="1200" dirty="0" err="1">
                <a:solidFill>
                  <a:schemeClr val="tx1"/>
                </a:solidFill>
                <a:effectLst/>
                <a:latin typeface="+mn-lt"/>
                <a:ea typeface="+mn-ea"/>
                <a:cs typeface="+mn-cs"/>
              </a:rPr>
              <a:t>differentiate</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grades</a:t>
            </a:r>
            <a:r>
              <a:rPr lang="it-IT" sz="1200" b="0" i="0" kern="1200" dirty="0">
                <a:solidFill>
                  <a:schemeClr val="tx1"/>
                </a:solidFill>
                <a:effectLst/>
                <a:latin typeface="+mn-lt"/>
                <a:ea typeface="+mn-ea"/>
                <a:cs typeface="+mn-cs"/>
              </a:rPr>
              <a:t> for </a:t>
            </a:r>
            <a:r>
              <a:rPr lang="it-IT" sz="1200" b="0" i="0" kern="1200" dirty="0" err="1">
                <a:solidFill>
                  <a:schemeClr val="tx1"/>
                </a:solidFill>
                <a:effectLst/>
                <a:latin typeface="+mn-lt"/>
                <a:ea typeface="+mn-ea"/>
                <a:cs typeface="+mn-cs"/>
              </a:rPr>
              <a:t>individual</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students</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Secondary</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teachers</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believed</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that</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grading</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served</a:t>
            </a:r>
            <a:r>
              <a:rPr lang="it-IT" sz="1200" b="0" i="0" kern="1200" dirty="0">
                <a:solidFill>
                  <a:schemeClr val="tx1"/>
                </a:solidFill>
                <a:effectLst/>
                <a:latin typeface="+mn-lt"/>
                <a:ea typeface="+mn-ea"/>
                <a:cs typeface="+mn-cs"/>
              </a:rPr>
              <a:t> a </a:t>
            </a:r>
            <a:r>
              <a:rPr lang="it-IT" sz="1200" b="0" i="0" kern="1200" dirty="0" err="1">
                <a:solidFill>
                  <a:schemeClr val="tx1"/>
                </a:solidFill>
                <a:effectLst/>
                <a:latin typeface="+mn-lt"/>
                <a:ea typeface="+mn-ea"/>
                <a:cs typeface="+mn-cs"/>
              </a:rPr>
              <a:t>classroom</a:t>
            </a:r>
            <a:r>
              <a:rPr lang="it-IT" sz="1200" b="0" i="0" kern="1200" dirty="0">
                <a:solidFill>
                  <a:schemeClr val="tx1"/>
                </a:solidFill>
                <a:effectLst/>
                <a:latin typeface="+mn-lt"/>
                <a:ea typeface="+mn-ea"/>
                <a:cs typeface="+mn-cs"/>
              </a:rPr>
              <a:t> control and management </a:t>
            </a:r>
            <a:r>
              <a:rPr lang="it-IT" sz="1200" b="0" i="0" kern="1200" dirty="0" err="1">
                <a:solidFill>
                  <a:schemeClr val="tx1"/>
                </a:solidFill>
                <a:effectLst/>
                <a:latin typeface="+mn-lt"/>
                <a:ea typeface="+mn-ea"/>
                <a:cs typeface="+mn-cs"/>
              </a:rPr>
              <a:t>function</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emphasizing</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student</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behavior</a:t>
            </a:r>
            <a:r>
              <a:rPr lang="it-IT" sz="1200" b="0" i="0" kern="1200" dirty="0">
                <a:solidFill>
                  <a:schemeClr val="tx1"/>
                </a:solidFill>
                <a:effectLst/>
                <a:latin typeface="+mn-lt"/>
                <a:ea typeface="+mn-ea"/>
                <a:cs typeface="+mn-cs"/>
              </a:rPr>
              <a:t> and </a:t>
            </a:r>
            <a:r>
              <a:rPr lang="it-IT" sz="1200" b="0" i="0" kern="1200" dirty="0" err="1">
                <a:solidFill>
                  <a:schemeClr val="tx1"/>
                </a:solidFill>
                <a:effectLst/>
                <a:latin typeface="+mn-lt"/>
                <a:ea typeface="+mn-ea"/>
                <a:cs typeface="+mn-cs"/>
              </a:rPr>
              <a:t>completion</a:t>
            </a:r>
            <a:r>
              <a:rPr lang="it-IT" sz="1200" b="0" i="0" kern="1200" dirty="0">
                <a:solidFill>
                  <a:schemeClr val="tx1"/>
                </a:solidFill>
                <a:effectLst/>
                <a:latin typeface="+mn-lt"/>
                <a:ea typeface="+mn-ea"/>
                <a:cs typeface="+mn-cs"/>
              </a:rPr>
              <a:t> of work.</a:t>
            </a:r>
          </a:p>
          <a:p>
            <a:endParaRPr lang="it-IT" sz="1200" b="0" i="0" kern="1200" dirty="0">
              <a:solidFill>
                <a:schemeClr val="tx1"/>
              </a:solidFill>
              <a:effectLst/>
              <a:latin typeface="+mn-lt"/>
              <a:ea typeface="+mn-ea"/>
              <a:cs typeface="+mn-cs"/>
            </a:endParaRPr>
          </a:p>
          <a:p>
            <a:r>
              <a:rPr lang="it-IT" sz="1200" b="0" i="0" kern="1200" dirty="0">
                <a:solidFill>
                  <a:schemeClr val="tx1"/>
                </a:solidFill>
                <a:effectLst/>
                <a:latin typeface="+mn-lt"/>
                <a:ea typeface="+mn-ea"/>
                <a:cs typeface="+mn-cs"/>
              </a:rPr>
              <a:t>First, </a:t>
            </a:r>
            <a:r>
              <a:rPr lang="it-IT" sz="1200" b="0" i="0" kern="1200" dirty="0" err="1">
                <a:solidFill>
                  <a:schemeClr val="tx1"/>
                </a:solidFill>
                <a:effectLst/>
                <a:latin typeface="+mn-lt"/>
                <a:ea typeface="+mn-ea"/>
                <a:cs typeface="+mn-cs"/>
              </a:rPr>
              <a:t>teachers</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idiosyncratically</a:t>
            </a:r>
            <a:r>
              <a:rPr lang="it-IT" sz="1200" b="0" i="0" kern="1200" dirty="0">
                <a:solidFill>
                  <a:schemeClr val="tx1"/>
                </a:solidFill>
                <a:effectLst/>
                <a:latin typeface="+mn-lt"/>
                <a:ea typeface="+mn-ea"/>
                <a:cs typeface="+mn-cs"/>
              </a:rPr>
              <a:t> use a </a:t>
            </a:r>
            <a:r>
              <a:rPr lang="it-IT" sz="1200" b="0" i="0" kern="1200" dirty="0" err="1">
                <a:solidFill>
                  <a:schemeClr val="tx1"/>
                </a:solidFill>
                <a:effectLst/>
                <a:latin typeface="+mn-lt"/>
                <a:ea typeface="+mn-ea"/>
                <a:cs typeface="+mn-cs"/>
              </a:rPr>
              <a:t>multitude</a:t>
            </a:r>
            <a:r>
              <a:rPr lang="it-IT" sz="1200" b="0" i="0" kern="1200" dirty="0">
                <a:solidFill>
                  <a:schemeClr val="tx1"/>
                </a:solidFill>
                <a:effectLst/>
                <a:latin typeface="+mn-lt"/>
                <a:ea typeface="+mn-ea"/>
                <a:cs typeface="+mn-cs"/>
              </a:rPr>
              <a:t> of achievement and </a:t>
            </a:r>
            <a:r>
              <a:rPr lang="it-IT" sz="1200" b="0" i="0" kern="1200" dirty="0" err="1">
                <a:solidFill>
                  <a:schemeClr val="tx1"/>
                </a:solidFill>
                <a:effectLst/>
                <a:latin typeface="+mn-lt"/>
                <a:ea typeface="+mn-ea"/>
                <a:cs typeface="+mn-cs"/>
              </a:rPr>
              <a:t>nonachievement</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factors</a:t>
            </a:r>
            <a:r>
              <a:rPr lang="it-IT" sz="1200" b="0" i="0" kern="1200" dirty="0">
                <a:solidFill>
                  <a:schemeClr val="tx1"/>
                </a:solidFill>
                <a:effectLst/>
                <a:latin typeface="+mn-lt"/>
                <a:ea typeface="+mn-ea"/>
                <a:cs typeface="+mn-cs"/>
              </a:rPr>
              <a:t> in </a:t>
            </a:r>
            <a:r>
              <a:rPr lang="it-IT" sz="1200" b="0" i="0" kern="1200" dirty="0" err="1">
                <a:solidFill>
                  <a:schemeClr val="tx1"/>
                </a:solidFill>
                <a:effectLst/>
                <a:latin typeface="+mn-lt"/>
                <a:ea typeface="+mn-ea"/>
                <a:cs typeface="+mn-cs"/>
              </a:rPr>
              <a:t>their</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grading</a:t>
            </a:r>
            <a:r>
              <a:rPr lang="it-IT" sz="1200" b="0" i="0" kern="1200" dirty="0">
                <a:solidFill>
                  <a:schemeClr val="tx1"/>
                </a:solidFill>
                <a:effectLst/>
                <a:latin typeface="+mn-lt"/>
                <a:ea typeface="+mn-ea"/>
                <a:cs typeface="+mn-cs"/>
              </a:rPr>
              <a:t> practices to </a:t>
            </a:r>
            <a:r>
              <a:rPr lang="it-IT" sz="1200" b="0" i="0" kern="1200" dirty="0" err="1">
                <a:solidFill>
                  <a:schemeClr val="tx1"/>
                </a:solidFill>
                <a:effectLst/>
                <a:latin typeface="+mn-lt"/>
                <a:ea typeface="+mn-ea"/>
                <a:cs typeface="+mn-cs"/>
              </a:rPr>
              <a:t>improve</a:t>
            </a:r>
            <a:r>
              <a:rPr lang="it-IT" sz="1200" b="0" i="0" kern="1200" dirty="0">
                <a:solidFill>
                  <a:schemeClr val="tx1"/>
                </a:solidFill>
                <a:effectLst/>
                <a:latin typeface="+mn-lt"/>
                <a:ea typeface="+mn-ea"/>
                <a:cs typeface="+mn-cs"/>
              </a:rPr>
              <a:t> learning and </a:t>
            </a:r>
            <a:r>
              <a:rPr lang="it-IT" sz="1200" b="0" i="0" kern="1200" dirty="0" err="1">
                <a:solidFill>
                  <a:schemeClr val="tx1"/>
                </a:solidFill>
                <a:effectLst/>
                <a:latin typeface="+mn-lt"/>
                <a:ea typeface="+mn-ea"/>
                <a:cs typeface="+mn-cs"/>
              </a:rPr>
              <a:t>motivation</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as</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well</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as</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document</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academic</a:t>
            </a:r>
            <a:r>
              <a:rPr lang="it-IT" sz="1200" b="0" i="0" kern="1200" dirty="0">
                <a:solidFill>
                  <a:schemeClr val="tx1"/>
                </a:solidFill>
                <a:effectLst/>
                <a:latin typeface="+mn-lt"/>
                <a:ea typeface="+mn-ea"/>
                <a:cs typeface="+mn-cs"/>
              </a:rPr>
              <a:t> performance. Second, </a:t>
            </a:r>
            <a:r>
              <a:rPr lang="it-IT" sz="1200" b="0" i="0" kern="1200" dirty="0" err="1">
                <a:solidFill>
                  <a:schemeClr val="tx1"/>
                </a:solidFill>
                <a:effectLst/>
                <a:latin typeface="+mn-lt"/>
                <a:ea typeface="+mn-ea"/>
                <a:cs typeface="+mn-cs"/>
              </a:rPr>
              <a:t>student</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effort</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is</a:t>
            </a:r>
            <a:r>
              <a:rPr lang="it-IT" sz="1200" b="0" i="0" kern="1200" dirty="0">
                <a:solidFill>
                  <a:schemeClr val="tx1"/>
                </a:solidFill>
                <a:effectLst/>
                <a:latin typeface="+mn-lt"/>
                <a:ea typeface="+mn-ea"/>
                <a:cs typeface="+mn-cs"/>
              </a:rPr>
              <a:t> a key </a:t>
            </a:r>
            <a:r>
              <a:rPr lang="it-IT" sz="1200" b="0" i="0" kern="1200" dirty="0" err="1">
                <a:solidFill>
                  <a:schemeClr val="tx1"/>
                </a:solidFill>
                <a:effectLst/>
                <a:latin typeface="+mn-lt"/>
                <a:ea typeface="+mn-ea"/>
                <a:cs typeface="+mn-cs"/>
              </a:rPr>
              <a:t>element</a:t>
            </a:r>
            <a:r>
              <a:rPr lang="it-IT" sz="1200" b="0" i="0" kern="1200" dirty="0">
                <a:solidFill>
                  <a:schemeClr val="tx1"/>
                </a:solidFill>
                <a:effectLst/>
                <a:latin typeface="+mn-lt"/>
                <a:ea typeface="+mn-ea"/>
                <a:cs typeface="+mn-cs"/>
              </a:rPr>
              <a:t> in </a:t>
            </a:r>
            <a:r>
              <a:rPr lang="it-IT" sz="1200" b="0" i="0" kern="1200" dirty="0" err="1">
                <a:solidFill>
                  <a:schemeClr val="tx1"/>
                </a:solidFill>
                <a:effectLst/>
                <a:latin typeface="+mn-lt"/>
                <a:ea typeface="+mn-ea"/>
                <a:cs typeface="+mn-cs"/>
              </a:rPr>
              <a:t>grading</a:t>
            </a:r>
            <a:r>
              <a:rPr lang="it-IT" sz="1200" b="0" i="0" kern="1200" dirty="0">
                <a:solidFill>
                  <a:schemeClr val="tx1"/>
                </a:solidFill>
                <a:effectLst/>
                <a:latin typeface="+mn-lt"/>
                <a:ea typeface="+mn-ea"/>
                <a:cs typeface="+mn-cs"/>
              </a:rPr>
              <a:t>. Third, </a:t>
            </a:r>
            <a:r>
              <a:rPr lang="it-IT" sz="1200" b="0" i="0" kern="1200" dirty="0" err="1">
                <a:solidFill>
                  <a:schemeClr val="tx1"/>
                </a:solidFill>
                <a:effectLst/>
                <a:latin typeface="+mn-lt"/>
                <a:ea typeface="+mn-ea"/>
                <a:cs typeface="+mn-cs"/>
              </a:rPr>
              <a:t>teachers</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advocate</a:t>
            </a:r>
            <a:r>
              <a:rPr lang="it-IT" sz="1200" b="0" i="0" kern="1200" dirty="0">
                <a:solidFill>
                  <a:schemeClr val="tx1"/>
                </a:solidFill>
                <a:effectLst/>
                <a:latin typeface="+mn-lt"/>
                <a:ea typeface="+mn-ea"/>
                <a:cs typeface="+mn-cs"/>
              </a:rPr>
              <a:t> for </a:t>
            </a:r>
            <a:r>
              <a:rPr lang="it-IT" sz="1200" b="0" i="0" kern="1200" dirty="0" err="1">
                <a:solidFill>
                  <a:schemeClr val="tx1"/>
                </a:solidFill>
                <a:effectLst/>
                <a:latin typeface="+mn-lt"/>
                <a:ea typeface="+mn-ea"/>
                <a:cs typeface="+mn-cs"/>
              </a:rPr>
              <a:t>students</a:t>
            </a:r>
            <a:r>
              <a:rPr lang="it-IT" sz="1200" b="0" i="0" kern="1200" dirty="0">
                <a:solidFill>
                  <a:schemeClr val="tx1"/>
                </a:solidFill>
                <a:effectLst/>
                <a:latin typeface="+mn-lt"/>
                <a:ea typeface="+mn-ea"/>
                <a:cs typeface="+mn-cs"/>
              </a:rPr>
              <a:t> by </a:t>
            </a:r>
            <a:r>
              <a:rPr lang="it-IT" sz="1200" b="0" i="0" kern="1200" dirty="0" err="1">
                <a:solidFill>
                  <a:schemeClr val="tx1"/>
                </a:solidFill>
                <a:effectLst/>
                <a:latin typeface="+mn-lt"/>
                <a:ea typeface="+mn-ea"/>
                <a:cs typeface="+mn-cs"/>
              </a:rPr>
              <a:t>helping</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them</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achieve</a:t>
            </a:r>
            <a:r>
              <a:rPr lang="it-IT" sz="1200" b="0" i="0" kern="1200" dirty="0">
                <a:solidFill>
                  <a:schemeClr val="tx1"/>
                </a:solidFill>
                <a:effectLst/>
                <a:latin typeface="+mn-lt"/>
                <a:ea typeface="+mn-ea"/>
                <a:cs typeface="+mn-cs"/>
              </a:rPr>
              <a:t> high </a:t>
            </a:r>
            <a:r>
              <a:rPr lang="it-IT" sz="1200" b="0" i="0" kern="1200" dirty="0" err="1">
                <a:solidFill>
                  <a:schemeClr val="tx1"/>
                </a:solidFill>
                <a:effectLst/>
                <a:latin typeface="+mn-lt"/>
                <a:ea typeface="+mn-ea"/>
                <a:cs typeface="+mn-cs"/>
              </a:rPr>
              <a:t>grades</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Finally</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teacher</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judgment</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is</a:t>
            </a:r>
            <a:r>
              <a:rPr lang="it-IT" sz="1200" b="0" i="0" kern="1200" dirty="0">
                <a:solidFill>
                  <a:schemeClr val="tx1"/>
                </a:solidFill>
                <a:effectLst/>
                <a:latin typeface="+mn-lt"/>
                <a:ea typeface="+mn-ea"/>
                <a:cs typeface="+mn-cs"/>
              </a:rPr>
              <a:t> an </a:t>
            </a:r>
            <a:r>
              <a:rPr lang="it-IT" sz="1200" b="0" i="0" kern="1200" dirty="0" err="1">
                <a:solidFill>
                  <a:schemeClr val="tx1"/>
                </a:solidFill>
                <a:effectLst/>
                <a:latin typeface="+mn-lt"/>
                <a:ea typeface="+mn-ea"/>
                <a:cs typeface="+mn-cs"/>
              </a:rPr>
              <a:t>essential</a:t>
            </a:r>
            <a:r>
              <a:rPr lang="it-IT" sz="1200" b="0" i="0" kern="1200" dirty="0">
                <a:solidFill>
                  <a:schemeClr val="tx1"/>
                </a:solidFill>
                <a:effectLst/>
                <a:latin typeface="+mn-lt"/>
                <a:ea typeface="+mn-ea"/>
                <a:cs typeface="+mn-cs"/>
              </a:rPr>
              <a:t> part of fair and accurate </a:t>
            </a:r>
            <a:r>
              <a:rPr lang="it-IT" sz="1200" b="0" i="0" kern="1200" dirty="0" err="1">
                <a:solidFill>
                  <a:schemeClr val="tx1"/>
                </a:solidFill>
                <a:effectLst/>
                <a:latin typeface="+mn-lt"/>
                <a:ea typeface="+mn-ea"/>
                <a:cs typeface="+mn-cs"/>
              </a:rPr>
              <a:t>grading</a:t>
            </a:r>
            <a:endParaRPr lang="it-IT" dirty="0"/>
          </a:p>
        </p:txBody>
      </p:sp>
      <p:sp>
        <p:nvSpPr>
          <p:cNvPr id="4" name="Segnaposto numero diapositiva 3"/>
          <p:cNvSpPr>
            <a:spLocks noGrp="1"/>
          </p:cNvSpPr>
          <p:nvPr>
            <p:ph type="sldNum" sz="quarter" idx="5"/>
          </p:nvPr>
        </p:nvSpPr>
        <p:spPr/>
        <p:txBody>
          <a:bodyPr/>
          <a:lstStyle/>
          <a:p>
            <a:fld id="{32DF8F5A-B94A-4887-BDEC-0452E831F528}" type="slidenum">
              <a:rPr lang="it-IT" smtClean="0"/>
              <a:t>10</a:t>
            </a:fld>
            <a:endParaRPr lang="it-IT"/>
          </a:p>
        </p:txBody>
      </p:sp>
    </p:spTree>
    <p:extLst>
      <p:ext uri="{BB962C8B-B14F-4D97-AF65-F5344CB8AC3E}">
        <p14:creationId xmlns:p14="http://schemas.microsoft.com/office/powerpoint/2010/main" val="1579771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AB258D-B17E-3A16-DBA5-48936F078006}"/>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BCD39942-3C24-C3E7-44FF-F87CF42B5429}"/>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8DB15E8-9A72-D1EC-E30C-42215A61595A}"/>
              </a:ext>
            </a:extLst>
          </p:cNvPr>
          <p:cNvSpPr>
            <a:spLocks noGrp="1"/>
          </p:cNvSpPr>
          <p:nvPr>
            <p:ph type="body" idx="1"/>
          </p:nvPr>
        </p:nvSpPr>
        <p:spPr/>
        <p:txBody>
          <a:bodyPr/>
          <a:lstStyle/>
          <a:p>
            <a:r>
              <a:rPr lang="it-IT" sz="1200" b="0" i="0" kern="1200" dirty="0" err="1">
                <a:solidFill>
                  <a:schemeClr val="tx1"/>
                </a:solidFill>
                <a:effectLst/>
                <a:latin typeface="+mn-lt"/>
                <a:ea typeface="+mn-ea"/>
                <a:cs typeface="+mn-cs"/>
              </a:rPr>
              <a:t>These</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claims</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suggest</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that</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grading</a:t>
            </a:r>
            <a:r>
              <a:rPr lang="it-IT" sz="1200" b="0" i="0" kern="1200" dirty="0">
                <a:solidFill>
                  <a:schemeClr val="tx1"/>
                </a:solidFill>
                <a:effectLst/>
                <a:latin typeface="+mn-lt"/>
                <a:ea typeface="+mn-ea"/>
                <a:cs typeface="+mn-cs"/>
              </a:rPr>
              <a:t> practices </a:t>
            </a:r>
            <a:r>
              <a:rPr lang="it-IT" sz="1200" b="0" i="0" kern="1200" dirty="0" err="1">
                <a:solidFill>
                  <a:schemeClr val="tx1"/>
                </a:solidFill>
                <a:effectLst/>
                <a:latin typeface="+mn-lt"/>
                <a:ea typeface="+mn-ea"/>
                <a:cs typeface="+mn-cs"/>
              </a:rPr>
              <a:t>may</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vary</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within</a:t>
            </a:r>
            <a:r>
              <a:rPr lang="it-IT" sz="1200" b="0" i="0" kern="1200" dirty="0">
                <a:solidFill>
                  <a:schemeClr val="tx1"/>
                </a:solidFill>
                <a:effectLst/>
                <a:latin typeface="+mn-lt"/>
                <a:ea typeface="+mn-ea"/>
                <a:cs typeface="+mn-cs"/>
              </a:rPr>
              <a:t> a single </a:t>
            </a:r>
            <a:r>
              <a:rPr lang="it-IT" sz="1200" b="0" i="0" kern="1200" dirty="0" err="1">
                <a:solidFill>
                  <a:schemeClr val="tx1"/>
                </a:solidFill>
                <a:effectLst/>
                <a:latin typeface="+mn-lt"/>
                <a:ea typeface="+mn-ea"/>
                <a:cs typeface="+mn-cs"/>
              </a:rPr>
              <a:t>classroom</a:t>
            </a:r>
            <a:r>
              <a:rPr lang="it-IT" sz="1200" b="0" i="0" kern="1200" dirty="0">
                <a:solidFill>
                  <a:schemeClr val="tx1"/>
                </a:solidFill>
                <a:effectLst/>
                <a:latin typeface="+mn-lt"/>
                <a:ea typeface="+mn-ea"/>
                <a:cs typeface="+mn-cs"/>
              </a:rPr>
              <a:t>, just </a:t>
            </a:r>
            <a:r>
              <a:rPr lang="it-IT" sz="1200" b="0" i="0" kern="1200" dirty="0" err="1">
                <a:solidFill>
                  <a:schemeClr val="tx1"/>
                </a:solidFill>
                <a:effectLst/>
                <a:latin typeface="+mn-lt"/>
                <a:ea typeface="+mn-ea"/>
                <a:cs typeface="+mn-cs"/>
              </a:rPr>
              <a:t>as</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it</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does</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among</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teachers</a:t>
            </a:r>
            <a:r>
              <a:rPr lang="it-IT" sz="1200" b="0" i="0" kern="1200" dirty="0">
                <a:solidFill>
                  <a:schemeClr val="tx1"/>
                </a:solidFill>
                <a:effectLst/>
                <a:latin typeface="+mn-lt"/>
                <a:ea typeface="+mn-ea"/>
                <a:cs typeface="+mn-cs"/>
              </a:rPr>
              <a:t>, and </a:t>
            </a:r>
            <a:r>
              <a:rPr lang="it-IT" sz="1200" b="0" i="0" kern="1200" dirty="0" err="1">
                <a:solidFill>
                  <a:schemeClr val="tx1"/>
                </a:solidFill>
                <a:effectLst/>
                <a:latin typeface="+mn-lt"/>
                <a:ea typeface="+mn-ea"/>
                <a:cs typeface="+mn-cs"/>
              </a:rPr>
              <a:t>that</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this</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variation</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is</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viewed</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at</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least</a:t>
            </a:r>
            <a:r>
              <a:rPr lang="it-IT" sz="1200" b="0" i="0" kern="1200" dirty="0">
                <a:solidFill>
                  <a:schemeClr val="tx1"/>
                </a:solidFill>
                <a:effectLst/>
                <a:latin typeface="+mn-lt"/>
                <a:ea typeface="+mn-ea"/>
                <a:cs typeface="+mn-cs"/>
              </a:rPr>
              <a:t> by some </a:t>
            </a:r>
            <a:r>
              <a:rPr lang="it-IT" sz="1200" b="0" i="0" kern="1200" dirty="0" err="1">
                <a:solidFill>
                  <a:schemeClr val="tx1"/>
                </a:solidFill>
                <a:effectLst/>
                <a:latin typeface="+mn-lt"/>
                <a:ea typeface="+mn-ea"/>
                <a:cs typeface="+mn-cs"/>
              </a:rPr>
              <a:t>teachers</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as</a:t>
            </a:r>
            <a:r>
              <a:rPr lang="it-IT" sz="1200" b="0" i="0" kern="1200" dirty="0">
                <a:solidFill>
                  <a:schemeClr val="tx1"/>
                </a:solidFill>
                <a:effectLst/>
                <a:latin typeface="+mn-lt"/>
                <a:ea typeface="+mn-ea"/>
                <a:cs typeface="+mn-cs"/>
              </a:rPr>
              <a:t> a </a:t>
            </a:r>
            <a:r>
              <a:rPr lang="it-IT" sz="1200" b="0" i="0" kern="1200" dirty="0" err="1">
                <a:solidFill>
                  <a:schemeClr val="tx1"/>
                </a:solidFill>
                <a:effectLst/>
                <a:latin typeface="+mn-lt"/>
                <a:ea typeface="+mn-ea"/>
                <a:cs typeface="+mn-cs"/>
              </a:rPr>
              <a:t>needed</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element</a:t>
            </a:r>
            <a:r>
              <a:rPr lang="it-IT" sz="1200" b="0" i="0" kern="1200" dirty="0">
                <a:solidFill>
                  <a:schemeClr val="tx1"/>
                </a:solidFill>
                <a:effectLst/>
                <a:latin typeface="+mn-lt"/>
                <a:ea typeface="+mn-ea"/>
                <a:cs typeface="+mn-cs"/>
              </a:rPr>
              <a:t> of accurate, fair </a:t>
            </a:r>
            <a:r>
              <a:rPr lang="it-IT" sz="1200" b="0" i="0" kern="1200" dirty="0" err="1">
                <a:solidFill>
                  <a:schemeClr val="tx1"/>
                </a:solidFill>
                <a:effectLst/>
                <a:latin typeface="+mn-lt"/>
                <a:ea typeface="+mn-ea"/>
                <a:cs typeface="+mn-cs"/>
              </a:rPr>
              <a:t>grading</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not</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as</a:t>
            </a:r>
            <a:r>
              <a:rPr lang="it-IT" sz="1200" b="0" i="0" kern="1200" dirty="0">
                <a:solidFill>
                  <a:schemeClr val="tx1"/>
                </a:solidFill>
                <a:effectLst/>
                <a:latin typeface="+mn-lt"/>
                <a:ea typeface="+mn-ea"/>
                <a:cs typeface="+mn-cs"/>
              </a:rPr>
              <a:t> a </a:t>
            </a:r>
            <a:r>
              <a:rPr lang="it-IT" sz="1200" b="0" i="0" kern="1200" dirty="0" err="1">
                <a:solidFill>
                  <a:schemeClr val="tx1"/>
                </a:solidFill>
                <a:effectLst/>
                <a:latin typeface="+mn-lt"/>
                <a:ea typeface="+mn-ea"/>
                <a:cs typeface="+mn-cs"/>
              </a:rPr>
              <a:t>problem</a:t>
            </a:r>
            <a:r>
              <a:rPr lang="it-IT" sz="1200" b="0" i="0" kern="1200" dirty="0">
                <a:solidFill>
                  <a:schemeClr val="tx1"/>
                </a:solidFill>
                <a:effectLst/>
                <a:latin typeface="+mn-lt"/>
                <a:ea typeface="+mn-ea"/>
                <a:cs typeface="+mn-cs"/>
              </a:rPr>
              <a:t>.</a:t>
            </a:r>
          </a:p>
          <a:p>
            <a:endParaRPr lang="it-IT" sz="1200" b="0" i="0" kern="1200" dirty="0">
              <a:solidFill>
                <a:schemeClr val="tx1"/>
              </a:solidFill>
              <a:effectLst/>
              <a:latin typeface="+mn-lt"/>
              <a:ea typeface="+mn-ea"/>
              <a:cs typeface="+mn-cs"/>
            </a:endParaRPr>
          </a:p>
          <a:p>
            <a:r>
              <a:rPr lang="it-IT" sz="1200" b="0" i="0" u="sng" kern="1200" dirty="0" err="1">
                <a:solidFill>
                  <a:schemeClr val="tx1"/>
                </a:solidFill>
                <a:effectLst/>
                <a:latin typeface="+mn-lt"/>
                <a:ea typeface="+mn-ea"/>
                <a:cs typeface="+mn-cs"/>
                <a:hlinkClick r:id="rId3"/>
              </a:rPr>
              <a:t>Guskey</a:t>
            </a:r>
            <a:r>
              <a:rPr lang="it-IT" sz="1200" b="0" i="0" u="sng" kern="1200" dirty="0">
                <a:solidFill>
                  <a:schemeClr val="tx1"/>
                </a:solidFill>
                <a:effectLst/>
                <a:latin typeface="+mn-lt"/>
                <a:ea typeface="+mn-ea"/>
                <a:cs typeface="+mn-cs"/>
                <a:hlinkClick r:id="rId3"/>
              </a:rPr>
              <a:t> (2009a)</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found</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differences</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between</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elementary</a:t>
            </a:r>
            <a:r>
              <a:rPr lang="it-IT" sz="1200" b="0" i="0" kern="1200" dirty="0">
                <a:solidFill>
                  <a:schemeClr val="tx1"/>
                </a:solidFill>
                <a:effectLst/>
                <a:latin typeface="+mn-lt"/>
                <a:ea typeface="+mn-ea"/>
                <a:cs typeface="+mn-cs"/>
              </a:rPr>
              <a:t> and </a:t>
            </a:r>
            <a:r>
              <a:rPr lang="it-IT" sz="1200" b="0" i="0" kern="1200" dirty="0" err="1">
                <a:solidFill>
                  <a:schemeClr val="tx1"/>
                </a:solidFill>
                <a:effectLst/>
                <a:latin typeface="+mn-lt"/>
                <a:ea typeface="+mn-ea"/>
                <a:cs typeface="+mn-cs"/>
              </a:rPr>
              <a:t>secondary</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teachers</a:t>
            </a:r>
            <a:r>
              <a:rPr lang="it-IT" sz="1200" b="0" i="0" kern="1200" dirty="0">
                <a:solidFill>
                  <a:schemeClr val="tx1"/>
                </a:solidFill>
                <a:effectLst/>
                <a:latin typeface="+mn-lt"/>
                <a:ea typeface="+mn-ea"/>
                <a:cs typeface="+mn-cs"/>
              </a:rPr>
              <a:t> in </a:t>
            </a:r>
            <a:r>
              <a:rPr lang="it-IT" sz="1200" b="0" i="0" kern="1200" dirty="0" err="1">
                <a:solidFill>
                  <a:schemeClr val="tx1"/>
                </a:solidFill>
                <a:effectLst/>
                <a:latin typeface="+mn-lt"/>
                <a:ea typeface="+mn-ea"/>
                <a:cs typeface="+mn-cs"/>
              </a:rPr>
              <a:t>their</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perspectives</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about</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purposes</a:t>
            </a:r>
            <a:r>
              <a:rPr lang="it-IT" sz="1200" b="0" i="0" kern="1200" dirty="0">
                <a:solidFill>
                  <a:schemeClr val="tx1"/>
                </a:solidFill>
                <a:effectLst/>
                <a:latin typeface="+mn-lt"/>
                <a:ea typeface="+mn-ea"/>
                <a:cs typeface="+mn-cs"/>
              </a:rPr>
              <a:t> of </a:t>
            </a:r>
            <a:r>
              <a:rPr lang="it-IT" sz="1200" b="0" i="0" kern="1200" dirty="0" err="1">
                <a:solidFill>
                  <a:schemeClr val="tx1"/>
                </a:solidFill>
                <a:effectLst/>
                <a:latin typeface="+mn-lt"/>
                <a:ea typeface="+mn-ea"/>
                <a:cs typeface="+mn-cs"/>
              </a:rPr>
              <a:t>grading</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Elementary</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teachers</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were</a:t>
            </a:r>
            <a:r>
              <a:rPr lang="it-IT" sz="1200" b="0" i="0" kern="1200" dirty="0">
                <a:solidFill>
                  <a:schemeClr val="tx1"/>
                </a:solidFill>
                <a:effectLst/>
                <a:latin typeface="+mn-lt"/>
                <a:ea typeface="+mn-ea"/>
                <a:cs typeface="+mn-cs"/>
              </a:rPr>
              <a:t> more </a:t>
            </a:r>
            <a:r>
              <a:rPr lang="it-IT" sz="1200" b="0" i="0" kern="1200" dirty="0" err="1">
                <a:solidFill>
                  <a:schemeClr val="tx1"/>
                </a:solidFill>
                <a:effectLst/>
                <a:latin typeface="+mn-lt"/>
                <a:ea typeface="+mn-ea"/>
                <a:cs typeface="+mn-cs"/>
              </a:rPr>
              <a:t>likely</a:t>
            </a:r>
            <a:r>
              <a:rPr lang="it-IT" sz="1200" b="0" i="0" kern="1200" dirty="0">
                <a:solidFill>
                  <a:schemeClr val="tx1"/>
                </a:solidFill>
                <a:effectLst/>
                <a:latin typeface="+mn-lt"/>
                <a:ea typeface="+mn-ea"/>
                <a:cs typeface="+mn-cs"/>
              </a:rPr>
              <a:t> to </a:t>
            </a:r>
            <a:r>
              <a:rPr lang="it-IT" sz="1200" b="0" i="0" kern="1200" dirty="0" err="1">
                <a:solidFill>
                  <a:schemeClr val="tx1"/>
                </a:solidFill>
                <a:effectLst/>
                <a:latin typeface="+mn-lt"/>
                <a:ea typeface="+mn-ea"/>
                <a:cs typeface="+mn-cs"/>
              </a:rPr>
              <a:t>view</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grading</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as</a:t>
            </a:r>
            <a:r>
              <a:rPr lang="it-IT" sz="1200" b="0" i="0" kern="1200" dirty="0">
                <a:solidFill>
                  <a:schemeClr val="tx1"/>
                </a:solidFill>
                <a:effectLst/>
                <a:latin typeface="+mn-lt"/>
                <a:ea typeface="+mn-ea"/>
                <a:cs typeface="+mn-cs"/>
              </a:rPr>
              <a:t> a </a:t>
            </a:r>
            <a:r>
              <a:rPr lang="it-IT" sz="1200" b="0" i="0" kern="1200" dirty="0" err="1">
                <a:solidFill>
                  <a:schemeClr val="tx1"/>
                </a:solidFill>
                <a:effectLst/>
                <a:latin typeface="+mn-lt"/>
                <a:ea typeface="+mn-ea"/>
                <a:cs typeface="+mn-cs"/>
              </a:rPr>
              <a:t>process</a:t>
            </a:r>
            <a:r>
              <a:rPr lang="it-IT" sz="1200" b="0" i="0" kern="1200" dirty="0">
                <a:solidFill>
                  <a:schemeClr val="tx1"/>
                </a:solidFill>
                <a:effectLst/>
                <a:latin typeface="+mn-lt"/>
                <a:ea typeface="+mn-ea"/>
                <a:cs typeface="+mn-cs"/>
              </a:rPr>
              <a:t> of </a:t>
            </a:r>
            <a:r>
              <a:rPr lang="it-IT" sz="1200" b="0" i="0" kern="1200" dirty="0" err="1">
                <a:solidFill>
                  <a:schemeClr val="tx1"/>
                </a:solidFill>
                <a:effectLst/>
                <a:latin typeface="+mn-lt"/>
                <a:ea typeface="+mn-ea"/>
                <a:cs typeface="+mn-cs"/>
              </a:rPr>
              <a:t>communication</a:t>
            </a:r>
            <a:r>
              <a:rPr lang="it-IT" sz="1200" b="0" i="0" kern="1200" dirty="0">
                <a:solidFill>
                  <a:schemeClr val="tx1"/>
                </a:solidFill>
                <a:effectLst/>
                <a:latin typeface="+mn-lt"/>
                <a:ea typeface="+mn-ea"/>
                <a:cs typeface="+mn-cs"/>
              </a:rPr>
              <a:t> with </a:t>
            </a:r>
            <a:r>
              <a:rPr lang="it-IT" sz="1200" b="0" i="0" kern="1200" dirty="0" err="1">
                <a:solidFill>
                  <a:schemeClr val="tx1"/>
                </a:solidFill>
                <a:effectLst/>
                <a:latin typeface="+mn-lt"/>
                <a:ea typeface="+mn-ea"/>
                <a:cs typeface="+mn-cs"/>
              </a:rPr>
              <a:t>students</a:t>
            </a:r>
            <a:r>
              <a:rPr lang="it-IT" sz="1200" b="0" i="0" kern="1200" dirty="0">
                <a:solidFill>
                  <a:schemeClr val="tx1"/>
                </a:solidFill>
                <a:effectLst/>
                <a:latin typeface="+mn-lt"/>
                <a:ea typeface="+mn-ea"/>
                <a:cs typeface="+mn-cs"/>
              </a:rPr>
              <a:t> and </a:t>
            </a:r>
            <a:r>
              <a:rPr lang="it-IT" sz="1200" b="0" i="0" kern="1200" dirty="0" err="1">
                <a:solidFill>
                  <a:schemeClr val="tx1"/>
                </a:solidFill>
                <a:effectLst/>
                <a:latin typeface="+mn-lt"/>
                <a:ea typeface="+mn-ea"/>
                <a:cs typeface="+mn-cs"/>
              </a:rPr>
              <a:t>parents</a:t>
            </a:r>
            <a:r>
              <a:rPr lang="it-IT" sz="1200" b="0" i="0" kern="1200" dirty="0">
                <a:solidFill>
                  <a:schemeClr val="tx1"/>
                </a:solidFill>
                <a:effectLst/>
                <a:latin typeface="+mn-lt"/>
                <a:ea typeface="+mn-ea"/>
                <a:cs typeface="+mn-cs"/>
              </a:rPr>
              <a:t> and to </a:t>
            </a:r>
            <a:r>
              <a:rPr lang="it-IT" sz="1200" b="0" i="0" kern="1200" dirty="0" err="1">
                <a:solidFill>
                  <a:schemeClr val="tx1"/>
                </a:solidFill>
                <a:effectLst/>
                <a:latin typeface="+mn-lt"/>
                <a:ea typeface="+mn-ea"/>
                <a:cs typeface="+mn-cs"/>
              </a:rPr>
              <a:t>differentiate</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grades</a:t>
            </a:r>
            <a:r>
              <a:rPr lang="it-IT" sz="1200" b="0" i="0" kern="1200" dirty="0">
                <a:solidFill>
                  <a:schemeClr val="tx1"/>
                </a:solidFill>
                <a:effectLst/>
                <a:latin typeface="+mn-lt"/>
                <a:ea typeface="+mn-ea"/>
                <a:cs typeface="+mn-cs"/>
              </a:rPr>
              <a:t> for </a:t>
            </a:r>
            <a:r>
              <a:rPr lang="it-IT" sz="1200" b="0" i="0" kern="1200" dirty="0" err="1">
                <a:solidFill>
                  <a:schemeClr val="tx1"/>
                </a:solidFill>
                <a:effectLst/>
                <a:latin typeface="+mn-lt"/>
                <a:ea typeface="+mn-ea"/>
                <a:cs typeface="+mn-cs"/>
              </a:rPr>
              <a:t>individual</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students</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Secondary</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teachers</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believed</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that</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grading</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served</a:t>
            </a:r>
            <a:r>
              <a:rPr lang="it-IT" sz="1200" b="0" i="0" kern="1200" dirty="0">
                <a:solidFill>
                  <a:schemeClr val="tx1"/>
                </a:solidFill>
                <a:effectLst/>
                <a:latin typeface="+mn-lt"/>
                <a:ea typeface="+mn-ea"/>
                <a:cs typeface="+mn-cs"/>
              </a:rPr>
              <a:t> a </a:t>
            </a:r>
            <a:r>
              <a:rPr lang="it-IT" sz="1200" b="0" i="0" kern="1200" dirty="0" err="1">
                <a:solidFill>
                  <a:schemeClr val="tx1"/>
                </a:solidFill>
                <a:effectLst/>
                <a:latin typeface="+mn-lt"/>
                <a:ea typeface="+mn-ea"/>
                <a:cs typeface="+mn-cs"/>
              </a:rPr>
              <a:t>classroom</a:t>
            </a:r>
            <a:r>
              <a:rPr lang="it-IT" sz="1200" b="0" i="0" kern="1200" dirty="0">
                <a:solidFill>
                  <a:schemeClr val="tx1"/>
                </a:solidFill>
                <a:effectLst/>
                <a:latin typeface="+mn-lt"/>
                <a:ea typeface="+mn-ea"/>
                <a:cs typeface="+mn-cs"/>
              </a:rPr>
              <a:t> control and management </a:t>
            </a:r>
            <a:r>
              <a:rPr lang="it-IT" sz="1200" b="0" i="0" kern="1200" dirty="0" err="1">
                <a:solidFill>
                  <a:schemeClr val="tx1"/>
                </a:solidFill>
                <a:effectLst/>
                <a:latin typeface="+mn-lt"/>
                <a:ea typeface="+mn-ea"/>
                <a:cs typeface="+mn-cs"/>
              </a:rPr>
              <a:t>function</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emphasizing</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student</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behavior</a:t>
            </a:r>
            <a:r>
              <a:rPr lang="it-IT" sz="1200" b="0" i="0" kern="1200" dirty="0">
                <a:solidFill>
                  <a:schemeClr val="tx1"/>
                </a:solidFill>
                <a:effectLst/>
                <a:latin typeface="+mn-lt"/>
                <a:ea typeface="+mn-ea"/>
                <a:cs typeface="+mn-cs"/>
              </a:rPr>
              <a:t> and </a:t>
            </a:r>
            <a:r>
              <a:rPr lang="it-IT" sz="1200" b="0" i="0" kern="1200" dirty="0" err="1">
                <a:solidFill>
                  <a:schemeClr val="tx1"/>
                </a:solidFill>
                <a:effectLst/>
                <a:latin typeface="+mn-lt"/>
                <a:ea typeface="+mn-ea"/>
                <a:cs typeface="+mn-cs"/>
              </a:rPr>
              <a:t>completion</a:t>
            </a:r>
            <a:r>
              <a:rPr lang="it-IT" sz="1200" b="0" i="0" kern="1200" dirty="0">
                <a:solidFill>
                  <a:schemeClr val="tx1"/>
                </a:solidFill>
                <a:effectLst/>
                <a:latin typeface="+mn-lt"/>
                <a:ea typeface="+mn-ea"/>
                <a:cs typeface="+mn-cs"/>
              </a:rPr>
              <a:t> of work.</a:t>
            </a:r>
          </a:p>
          <a:p>
            <a:endParaRPr lang="it-IT" sz="1200" b="0" i="0" kern="1200" dirty="0">
              <a:solidFill>
                <a:schemeClr val="tx1"/>
              </a:solidFill>
              <a:effectLst/>
              <a:latin typeface="+mn-lt"/>
              <a:ea typeface="+mn-ea"/>
              <a:cs typeface="+mn-cs"/>
            </a:endParaRPr>
          </a:p>
          <a:p>
            <a:r>
              <a:rPr lang="it-IT" sz="1200" b="0" i="0" kern="1200" dirty="0">
                <a:solidFill>
                  <a:schemeClr val="tx1"/>
                </a:solidFill>
                <a:effectLst/>
                <a:latin typeface="+mn-lt"/>
                <a:ea typeface="+mn-ea"/>
                <a:cs typeface="+mn-cs"/>
              </a:rPr>
              <a:t>First, </a:t>
            </a:r>
            <a:r>
              <a:rPr lang="it-IT" sz="1200" b="0" i="0" kern="1200" dirty="0" err="1">
                <a:solidFill>
                  <a:schemeClr val="tx1"/>
                </a:solidFill>
                <a:effectLst/>
                <a:latin typeface="+mn-lt"/>
                <a:ea typeface="+mn-ea"/>
                <a:cs typeface="+mn-cs"/>
              </a:rPr>
              <a:t>teachers</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idiosyncratically</a:t>
            </a:r>
            <a:r>
              <a:rPr lang="it-IT" sz="1200" b="0" i="0" kern="1200" dirty="0">
                <a:solidFill>
                  <a:schemeClr val="tx1"/>
                </a:solidFill>
                <a:effectLst/>
                <a:latin typeface="+mn-lt"/>
                <a:ea typeface="+mn-ea"/>
                <a:cs typeface="+mn-cs"/>
              </a:rPr>
              <a:t> use a </a:t>
            </a:r>
            <a:r>
              <a:rPr lang="it-IT" sz="1200" b="0" i="0" kern="1200" dirty="0" err="1">
                <a:solidFill>
                  <a:schemeClr val="tx1"/>
                </a:solidFill>
                <a:effectLst/>
                <a:latin typeface="+mn-lt"/>
                <a:ea typeface="+mn-ea"/>
                <a:cs typeface="+mn-cs"/>
              </a:rPr>
              <a:t>multitude</a:t>
            </a:r>
            <a:r>
              <a:rPr lang="it-IT" sz="1200" b="0" i="0" kern="1200" dirty="0">
                <a:solidFill>
                  <a:schemeClr val="tx1"/>
                </a:solidFill>
                <a:effectLst/>
                <a:latin typeface="+mn-lt"/>
                <a:ea typeface="+mn-ea"/>
                <a:cs typeface="+mn-cs"/>
              </a:rPr>
              <a:t> of achievement and </a:t>
            </a:r>
            <a:r>
              <a:rPr lang="it-IT" sz="1200" b="0" i="0" kern="1200" dirty="0" err="1">
                <a:solidFill>
                  <a:schemeClr val="tx1"/>
                </a:solidFill>
                <a:effectLst/>
                <a:latin typeface="+mn-lt"/>
                <a:ea typeface="+mn-ea"/>
                <a:cs typeface="+mn-cs"/>
              </a:rPr>
              <a:t>nonachievement</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factors</a:t>
            </a:r>
            <a:r>
              <a:rPr lang="it-IT" sz="1200" b="0" i="0" kern="1200" dirty="0">
                <a:solidFill>
                  <a:schemeClr val="tx1"/>
                </a:solidFill>
                <a:effectLst/>
                <a:latin typeface="+mn-lt"/>
                <a:ea typeface="+mn-ea"/>
                <a:cs typeface="+mn-cs"/>
              </a:rPr>
              <a:t> in </a:t>
            </a:r>
            <a:r>
              <a:rPr lang="it-IT" sz="1200" b="0" i="0" kern="1200" dirty="0" err="1">
                <a:solidFill>
                  <a:schemeClr val="tx1"/>
                </a:solidFill>
                <a:effectLst/>
                <a:latin typeface="+mn-lt"/>
                <a:ea typeface="+mn-ea"/>
                <a:cs typeface="+mn-cs"/>
              </a:rPr>
              <a:t>their</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grading</a:t>
            </a:r>
            <a:r>
              <a:rPr lang="it-IT" sz="1200" b="0" i="0" kern="1200" dirty="0">
                <a:solidFill>
                  <a:schemeClr val="tx1"/>
                </a:solidFill>
                <a:effectLst/>
                <a:latin typeface="+mn-lt"/>
                <a:ea typeface="+mn-ea"/>
                <a:cs typeface="+mn-cs"/>
              </a:rPr>
              <a:t> practices to </a:t>
            </a:r>
            <a:r>
              <a:rPr lang="it-IT" sz="1200" b="0" i="0" kern="1200" dirty="0" err="1">
                <a:solidFill>
                  <a:schemeClr val="tx1"/>
                </a:solidFill>
                <a:effectLst/>
                <a:latin typeface="+mn-lt"/>
                <a:ea typeface="+mn-ea"/>
                <a:cs typeface="+mn-cs"/>
              </a:rPr>
              <a:t>improve</a:t>
            </a:r>
            <a:r>
              <a:rPr lang="it-IT" sz="1200" b="0" i="0" kern="1200" dirty="0">
                <a:solidFill>
                  <a:schemeClr val="tx1"/>
                </a:solidFill>
                <a:effectLst/>
                <a:latin typeface="+mn-lt"/>
                <a:ea typeface="+mn-ea"/>
                <a:cs typeface="+mn-cs"/>
              </a:rPr>
              <a:t> learning and </a:t>
            </a:r>
            <a:r>
              <a:rPr lang="it-IT" sz="1200" b="0" i="0" kern="1200" dirty="0" err="1">
                <a:solidFill>
                  <a:schemeClr val="tx1"/>
                </a:solidFill>
                <a:effectLst/>
                <a:latin typeface="+mn-lt"/>
                <a:ea typeface="+mn-ea"/>
                <a:cs typeface="+mn-cs"/>
              </a:rPr>
              <a:t>motivation</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as</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well</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as</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document</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academic</a:t>
            </a:r>
            <a:r>
              <a:rPr lang="it-IT" sz="1200" b="0" i="0" kern="1200" dirty="0">
                <a:solidFill>
                  <a:schemeClr val="tx1"/>
                </a:solidFill>
                <a:effectLst/>
                <a:latin typeface="+mn-lt"/>
                <a:ea typeface="+mn-ea"/>
                <a:cs typeface="+mn-cs"/>
              </a:rPr>
              <a:t> performance. Second, </a:t>
            </a:r>
            <a:r>
              <a:rPr lang="it-IT" sz="1200" b="0" i="0" kern="1200" dirty="0" err="1">
                <a:solidFill>
                  <a:schemeClr val="tx1"/>
                </a:solidFill>
                <a:effectLst/>
                <a:latin typeface="+mn-lt"/>
                <a:ea typeface="+mn-ea"/>
                <a:cs typeface="+mn-cs"/>
              </a:rPr>
              <a:t>student</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effort</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is</a:t>
            </a:r>
            <a:r>
              <a:rPr lang="it-IT" sz="1200" b="0" i="0" kern="1200" dirty="0">
                <a:solidFill>
                  <a:schemeClr val="tx1"/>
                </a:solidFill>
                <a:effectLst/>
                <a:latin typeface="+mn-lt"/>
                <a:ea typeface="+mn-ea"/>
                <a:cs typeface="+mn-cs"/>
              </a:rPr>
              <a:t> a key </a:t>
            </a:r>
            <a:r>
              <a:rPr lang="it-IT" sz="1200" b="0" i="0" kern="1200" dirty="0" err="1">
                <a:solidFill>
                  <a:schemeClr val="tx1"/>
                </a:solidFill>
                <a:effectLst/>
                <a:latin typeface="+mn-lt"/>
                <a:ea typeface="+mn-ea"/>
                <a:cs typeface="+mn-cs"/>
              </a:rPr>
              <a:t>element</a:t>
            </a:r>
            <a:r>
              <a:rPr lang="it-IT" sz="1200" b="0" i="0" kern="1200" dirty="0">
                <a:solidFill>
                  <a:schemeClr val="tx1"/>
                </a:solidFill>
                <a:effectLst/>
                <a:latin typeface="+mn-lt"/>
                <a:ea typeface="+mn-ea"/>
                <a:cs typeface="+mn-cs"/>
              </a:rPr>
              <a:t> in </a:t>
            </a:r>
            <a:r>
              <a:rPr lang="it-IT" sz="1200" b="0" i="0" kern="1200" dirty="0" err="1">
                <a:solidFill>
                  <a:schemeClr val="tx1"/>
                </a:solidFill>
                <a:effectLst/>
                <a:latin typeface="+mn-lt"/>
                <a:ea typeface="+mn-ea"/>
                <a:cs typeface="+mn-cs"/>
              </a:rPr>
              <a:t>grading</a:t>
            </a:r>
            <a:r>
              <a:rPr lang="it-IT" sz="1200" b="0" i="0" kern="1200" dirty="0">
                <a:solidFill>
                  <a:schemeClr val="tx1"/>
                </a:solidFill>
                <a:effectLst/>
                <a:latin typeface="+mn-lt"/>
                <a:ea typeface="+mn-ea"/>
                <a:cs typeface="+mn-cs"/>
              </a:rPr>
              <a:t>. Third, </a:t>
            </a:r>
            <a:r>
              <a:rPr lang="it-IT" sz="1200" b="0" i="0" kern="1200" dirty="0" err="1">
                <a:solidFill>
                  <a:schemeClr val="tx1"/>
                </a:solidFill>
                <a:effectLst/>
                <a:latin typeface="+mn-lt"/>
                <a:ea typeface="+mn-ea"/>
                <a:cs typeface="+mn-cs"/>
              </a:rPr>
              <a:t>teachers</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advocate</a:t>
            </a:r>
            <a:r>
              <a:rPr lang="it-IT" sz="1200" b="0" i="0" kern="1200" dirty="0">
                <a:solidFill>
                  <a:schemeClr val="tx1"/>
                </a:solidFill>
                <a:effectLst/>
                <a:latin typeface="+mn-lt"/>
                <a:ea typeface="+mn-ea"/>
                <a:cs typeface="+mn-cs"/>
              </a:rPr>
              <a:t> for </a:t>
            </a:r>
            <a:r>
              <a:rPr lang="it-IT" sz="1200" b="0" i="0" kern="1200" dirty="0" err="1">
                <a:solidFill>
                  <a:schemeClr val="tx1"/>
                </a:solidFill>
                <a:effectLst/>
                <a:latin typeface="+mn-lt"/>
                <a:ea typeface="+mn-ea"/>
                <a:cs typeface="+mn-cs"/>
              </a:rPr>
              <a:t>students</a:t>
            </a:r>
            <a:r>
              <a:rPr lang="it-IT" sz="1200" b="0" i="0" kern="1200" dirty="0">
                <a:solidFill>
                  <a:schemeClr val="tx1"/>
                </a:solidFill>
                <a:effectLst/>
                <a:latin typeface="+mn-lt"/>
                <a:ea typeface="+mn-ea"/>
                <a:cs typeface="+mn-cs"/>
              </a:rPr>
              <a:t> by </a:t>
            </a:r>
            <a:r>
              <a:rPr lang="it-IT" sz="1200" b="0" i="0" kern="1200" dirty="0" err="1">
                <a:solidFill>
                  <a:schemeClr val="tx1"/>
                </a:solidFill>
                <a:effectLst/>
                <a:latin typeface="+mn-lt"/>
                <a:ea typeface="+mn-ea"/>
                <a:cs typeface="+mn-cs"/>
              </a:rPr>
              <a:t>helping</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them</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achieve</a:t>
            </a:r>
            <a:r>
              <a:rPr lang="it-IT" sz="1200" b="0" i="0" kern="1200" dirty="0">
                <a:solidFill>
                  <a:schemeClr val="tx1"/>
                </a:solidFill>
                <a:effectLst/>
                <a:latin typeface="+mn-lt"/>
                <a:ea typeface="+mn-ea"/>
                <a:cs typeface="+mn-cs"/>
              </a:rPr>
              <a:t> high </a:t>
            </a:r>
            <a:r>
              <a:rPr lang="it-IT" sz="1200" b="0" i="0" kern="1200" dirty="0" err="1">
                <a:solidFill>
                  <a:schemeClr val="tx1"/>
                </a:solidFill>
                <a:effectLst/>
                <a:latin typeface="+mn-lt"/>
                <a:ea typeface="+mn-ea"/>
                <a:cs typeface="+mn-cs"/>
              </a:rPr>
              <a:t>grades</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Finally</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teacher</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judgment</a:t>
            </a:r>
            <a:r>
              <a:rPr lang="it-IT" sz="1200" b="0" i="0" kern="1200" dirty="0">
                <a:solidFill>
                  <a:schemeClr val="tx1"/>
                </a:solidFill>
                <a:effectLst/>
                <a:latin typeface="+mn-lt"/>
                <a:ea typeface="+mn-ea"/>
                <a:cs typeface="+mn-cs"/>
              </a:rPr>
              <a:t> </a:t>
            </a:r>
            <a:r>
              <a:rPr lang="it-IT" sz="1200" b="0" i="0" kern="1200" dirty="0" err="1">
                <a:solidFill>
                  <a:schemeClr val="tx1"/>
                </a:solidFill>
                <a:effectLst/>
                <a:latin typeface="+mn-lt"/>
                <a:ea typeface="+mn-ea"/>
                <a:cs typeface="+mn-cs"/>
              </a:rPr>
              <a:t>is</a:t>
            </a:r>
            <a:r>
              <a:rPr lang="it-IT" sz="1200" b="0" i="0" kern="1200" dirty="0">
                <a:solidFill>
                  <a:schemeClr val="tx1"/>
                </a:solidFill>
                <a:effectLst/>
                <a:latin typeface="+mn-lt"/>
                <a:ea typeface="+mn-ea"/>
                <a:cs typeface="+mn-cs"/>
              </a:rPr>
              <a:t> an </a:t>
            </a:r>
            <a:r>
              <a:rPr lang="it-IT" sz="1200" b="0" i="0" kern="1200" dirty="0" err="1">
                <a:solidFill>
                  <a:schemeClr val="tx1"/>
                </a:solidFill>
                <a:effectLst/>
                <a:latin typeface="+mn-lt"/>
                <a:ea typeface="+mn-ea"/>
                <a:cs typeface="+mn-cs"/>
              </a:rPr>
              <a:t>essential</a:t>
            </a:r>
            <a:r>
              <a:rPr lang="it-IT" sz="1200" b="0" i="0" kern="1200" dirty="0">
                <a:solidFill>
                  <a:schemeClr val="tx1"/>
                </a:solidFill>
                <a:effectLst/>
                <a:latin typeface="+mn-lt"/>
                <a:ea typeface="+mn-ea"/>
                <a:cs typeface="+mn-cs"/>
              </a:rPr>
              <a:t> part of fair and accurate </a:t>
            </a:r>
            <a:r>
              <a:rPr lang="it-IT" sz="1200" b="0" i="0" kern="1200" dirty="0" err="1">
                <a:solidFill>
                  <a:schemeClr val="tx1"/>
                </a:solidFill>
                <a:effectLst/>
                <a:latin typeface="+mn-lt"/>
                <a:ea typeface="+mn-ea"/>
                <a:cs typeface="+mn-cs"/>
              </a:rPr>
              <a:t>grading</a:t>
            </a:r>
            <a:endParaRPr lang="it-IT" dirty="0"/>
          </a:p>
        </p:txBody>
      </p:sp>
      <p:sp>
        <p:nvSpPr>
          <p:cNvPr id="4" name="Segnaposto numero diapositiva 3">
            <a:extLst>
              <a:ext uri="{FF2B5EF4-FFF2-40B4-BE49-F238E27FC236}">
                <a16:creationId xmlns:a16="http://schemas.microsoft.com/office/drawing/2014/main" id="{6890DD3A-6C14-F287-05B6-AC84976ABAA9}"/>
              </a:ext>
            </a:extLst>
          </p:cNvPr>
          <p:cNvSpPr>
            <a:spLocks noGrp="1"/>
          </p:cNvSpPr>
          <p:nvPr>
            <p:ph type="sldNum" sz="quarter" idx="5"/>
          </p:nvPr>
        </p:nvSpPr>
        <p:spPr/>
        <p:txBody>
          <a:bodyPr/>
          <a:lstStyle/>
          <a:p>
            <a:fld id="{32DF8F5A-B94A-4887-BDEC-0452E831F528}" type="slidenum">
              <a:rPr lang="it-IT" smtClean="0"/>
              <a:t>11</a:t>
            </a:fld>
            <a:endParaRPr lang="it-IT"/>
          </a:p>
        </p:txBody>
      </p:sp>
    </p:spTree>
    <p:extLst>
      <p:ext uri="{BB962C8B-B14F-4D97-AF65-F5344CB8AC3E}">
        <p14:creationId xmlns:p14="http://schemas.microsoft.com/office/powerpoint/2010/main" val="2827265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2DF8F5A-B94A-4887-BDEC-0452E831F528}" type="slidenum">
              <a:rPr lang="it-IT" smtClean="0"/>
              <a:t>12</a:t>
            </a:fld>
            <a:endParaRPr lang="it-IT"/>
          </a:p>
        </p:txBody>
      </p:sp>
    </p:spTree>
    <p:extLst>
      <p:ext uri="{BB962C8B-B14F-4D97-AF65-F5344CB8AC3E}">
        <p14:creationId xmlns:p14="http://schemas.microsoft.com/office/powerpoint/2010/main" val="793160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803ED0-12C3-1A70-F1E3-E8D31027E448}"/>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4E1CA4A5-DCA7-F144-3BAD-BDC63597872C}"/>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540AAAE8-8398-C608-C457-DE41F9068FE3}"/>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344AB6E5-2ECD-F423-72D8-642F966DAF3C}"/>
              </a:ext>
            </a:extLst>
          </p:cNvPr>
          <p:cNvSpPr>
            <a:spLocks noGrp="1"/>
          </p:cNvSpPr>
          <p:nvPr>
            <p:ph type="sldNum" sz="quarter" idx="5"/>
          </p:nvPr>
        </p:nvSpPr>
        <p:spPr/>
        <p:txBody>
          <a:bodyPr/>
          <a:lstStyle/>
          <a:p>
            <a:fld id="{32DF8F5A-B94A-4887-BDEC-0452E831F528}" type="slidenum">
              <a:rPr lang="it-IT" smtClean="0"/>
              <a:t>13</a:t>
            </a:fld>
            <a:endParaRPr lang="it-IT"/>
          </a:p>
        </p:txBody>
      </p:sp>
    </p:spTree>
    <p:extLst>
      <p:ext uri="{BB962C8B-B14F-4D97-AF65-F5344CB8AC3E}">
        <p14:creationId xmlns:p14="http://schemas.microsoft.com/office/powerpoint/2010/main" val="2571877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7/4/2026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CF9F6"/>
        </a:solidFill>
        <a:effectLst/>
      </p:bgPr>
    </p:bg>
    <p:spTree>
      <p:nvGrpSpPr>
        <p:cNvPr id="1" name=""/>
        <p:cNvGrpSpPr/>
        <p:nvPr/>
      </p:nvGrpSpPr>
      <p:grpSpPr>
        <a:xfrm>
          <a:off x="0" y="0"/>
          <a:ext cx="0" cy="0"/>
          <a:chOff x="0" y="0"/>
          <a:chExt cx="0" cy="0"/>
        </a:xfrm>
      </p:grpSpPr>
      <p:grpSp>
        <p:nvGrpSpPr>
          <p:cNvPr id="10" name="Gruppo 9">
            <a:extLst>
              <a:ext uri="{FF2B5EF4-FFF2-40B4-BE49-F238E27FC236}">
                <a16:creationId xmlns:a16="http://schemas.microsoft.com/office/drawing/2014/main" id="{ADA0AFAF-90D8-F8F6-1861-B991ED83E791}"/>
              </a:ext>
            </a:extLst>
          </p:cNvPr>
          <p:cNvGrpSpPr/>
          <p:nvPr/>
        </p:nvGrpSpPr>
        <p:grpSpPr>
          <a:xfrm>
            <a:off x="-91442" y="3848100"/>
            <a:ext cx="18470881" cy="6438900"/>
            <a:chOff x="0" y="3848100"/>
            <a:chExt cx="18470881" cy="6438900"/>
          </a:xfrm>
        </p:grpSpPr>
        <p:grpSp>
          <p:nvGrpSpPr>
            <p:cNvPr id="2" name="Group 2"/>
            <p:cNvGrpSpPr/>
            <p:nvPr/>
          </p:nvGrpSpPr>
          <p:grpSpPr>
            <a:xfrm>
              <a:off x="0" y="3848100"/>
              <a:ext cx="12368531" cy="6438900"/>
              <a:chOff x="0" y="0"/>
              <a:chExt cx="2938563" cy="1405043"/>
            </a:xfrm>
          </p:grpSpPr>
          <p:sp>
            <p:nvSpPr>
              <p:cNvPr id="3" name="Freeform 3"/>
              <p:cNvSpPr/>
              <p:nvPr/>
            </p:nvSpPr>
            <p:spPr>
              <a:xfrm>
                <a:off x="0" y="0"/>
                <a:ext cx="2938563" cy="1405043"/>
              </a:xfrm>
              <a:custGeom>
                <a:avLst/>
                <a:gdLst/>
                <a:ahLst/>
                <a:cxnLst/>
                <a:rect l="l" t="t" r="r" b="b"/>
                <a:pathLst>
                  <a:path w="2938563" h="1405043">
                    <a:moveTo>
                      <a:pt x="0" y="0"/>
                    </a:moveTo>
                    <a:lnTo>
                      <a:pt x="2938563" y="0"/>
                    </a:lnTo>
                    <a:lnTo>
                      <a:pt x="2938563" y="1405043"/>
                    </a:lnTo>
                    <a:lnTo>
                      <a:pt x="0" y="1405043"/>
                    </a:lnTo>
                    <a:close/>
                  </a:path>
                </a:pathLst>
              </a:custGeom>
              <a:blipFill>
                <a:blip r:embed="rId2"/>
                <a:stretch>
                  <a:fillRect t="-7345" b="-7345"/>
                </a:stretch>
              </a:blipFill>
            </p:spPr>
            <p:txBody>
              <a:bodyPr/>
              <a:lstStyle/>
              <a:p>
                <a:endParaRPr lang="it-IT" sz="2400"/>
              </a:p>
            </p:txBody>
          </p:sp>
        </p:grpSp>
        <p:grpSp>
          <p:nvGrpSpPr>
            <p:cNvPr id="4" name="Group 4"/>
            <p:cNvGrpSpPr/>
            <p:nvPr/>
          </p:nvGrpSpPr>
          <p:grpSpPr>
            <a:xfrm>
              <a:off x="12355831" y="3848100"/>
              <a:ext cx="6115050" cy="6438900"/>
              <a:chOff x="0" y="0"/>
              <a:chExt cx="1610548" cy="1557566"/>
            </a:xfrm>
          </p:grpSpPr>
          <p:sp>
            <p:nvSpPr>
              <p:cNvPr id="5" name="Freeform 5"/>
              <p:cNvSpPr/>
              <p:nvPr/>
            </p:nvSpPr>
            <p:spPr>
              <a:xfrm>
                <a:off x="0" y="0"/>
                <a:ext cx="1610548" cy="1557566"/>
              </a:xfrm>
              <a:custGeom>
                <a:avLst/>
                <a:gdLst/>
                <a:ahLst/>
                <a:cxnLst/>
                <a:rect l="l" t="t" r="r" b="b"/>
                <a:pathLst>
                  <a:path w="1610548" h="1557566">
                    <a:moveTo>
                      <a:pt x="0" y="0"/>
                    </a:moveTo>
                    <a:lnTo>
                      <a:pt x="1610548" y="0"/>
                    </a:lnTo>
                    <a:lnTo>
                      <a:pt x="1610548" y="1557566"/>
                    </a:lnTo>
                    <a:lnTo>
                      <a:pt x="0" y="1557566"/>
                    </a:lnTo>
                    <a:close/>
                  </a:path>
                </a:pathLst>
              </a:custGeom>
              <a:solidFill>
                <a:srgbClr val="5A7157"/>
              </a:solidFill>
            </p:spPr>
            <p:txBody>
              <a:bodyPr/>
              <a:lstStyle/>
              <a:p>
                <a:endParaRPr lang="it-IT" sz="2400"/>
              </a:p>
            </p:txBody>
          </p:sp>
          <p:sp>
            <p:nvSpPr>
              <p:cNvPr id="6" name="TextBox 6"/>
              <p:cNvSpPr txBox="1"/>
              <p:nvPr/>
            </p:nvSpPr>
            <p:spPr>
              <a:xfrm>
                <a:off x="0" y="-38100"/>
                <a:ext cx="1610548" cy="1595666"/>
              </a:xfrm>
              <a:prstGeom prst="rect">
                <a:avLst/>
              </a:prstGeom>
            </p:spPr>
            <p:txBody>
              <a:bodyPr lIns="50800" tIns="50800" rIns="50800" bIns="50800" rtlCol="0" anchor="ctr"/>
              <a:lstStyle/>
              <a:p>
                <a:pPr algn="ctr">
                  <a:lnSpc>
                    <a:spcPts val="2239"/>
                  </a:lnSpc>
                </a:pPr>
                <a:endParaRPr sz="2400"/>
              </a:p>
            </p:txBody>
          </p:sp>
        </p:grpSp>
      </p:grpSp>
      <p:sp>
        <p:nvSpPr>
          <p:cNvPr id="7" name="TextBox 7"/>
          <p:cNvSpPr txBox="1"/>
          <p:nvPr/>
        </p:nvSpPr>
        <p:spPr>
          <a:xfrm>
            <a:off x="852487" y="729802"/>
            <a:ext cx="16583025" cy="1500283"/>
          </a:xfrm>
          <a:prstGeom prst="rect">
            <a:avLst/>
          </a:prstGeom>
        </p:spPr>
        <p:txBody>
          <a:bodyPr wrap="square" lIns="0" tIns="0" rIns="0" bIns="0" rtlCol="0" anchor="t">
            <a:spAutoFit/>
          </a:bodyPr>
          <a:lstStyle/>
          <a:p>
            <a:pPr marL="0" lvl="0" indent="0" algn="just">
              <a:lnSpc>
                <a:spcPts val="12811"/>
              </a:lnSpc>
              <a:spcBef>
                <a:spcPct val="0"/>
              </a:spcBef>
            </a:pPr>
            <a:r>
              <a:rPr lang="en-US" sz="8000" dirty="0">
                <a:solidFill>
                  <a:srgbClr val="E89DAD"/>
                </a:solidFill>
                <a:latin typeface="Anton"/>
                <a:ea typeface="Anton"/>
                <a:cs typeface="Anton"/>
                <a:sym typeface="Anton"/>
              </a:rPr>
              <a:t>GRADING</a:t>
            </a:r>
            <a:r>
              <a:rPr lang="en-US" sz="8000" dirty="0">
                <a:solidFill>
                  <a:srgbClr val="5A7157"/>
                </a:solidFill>
                <a:latin typeface="Anton"/>
                <a:ea typeface="Anton"/>
                <a:cs typeface="Anton"/>
                <a:sym typeface="Anton"/>
              </a:rPr>
              <a:t>: A TOOL FOR </a:t>
            </a:r>
            <a:r>
              <a:rPr lang="en-US" sz="8000" dirty="0">
                <a:solidFill>
                  <a:srgbClr val="E89DAD"/>
                </a:solidFill>
                <a:latin typeface="Anton"/>
                <a:ea typeface="Anton"/>
                <a:cs typeface="Anton"/>
                <a:sym typeface="Anton"/>
              </a:rPr>
              <a:t>SELECTING</a:t>
            </a:r>
            <a:r>
              <a:rPr lang="en-US" sz="8000" dirty="0">
                <a:solidFill>
                  <a:srgbClr val="5A7157"/>
                </a:solidFill>
                <a:latin typeface="Anton"/>
                <a:ea typeface="Anton"/>
                <a:cs typeface="Anton"/>
                <a:sym typeface="Anton"/>
              </a:rPr>
              <a:t> STUDENTS?</a:t>
            </a:r>
          </a:p>
        </p:txBody>
      </p:sp>
      <p:sp>
        <p:nvSpPr>
          <p:cNvPr id="8" name="TextBox 8"/>
          <p:cNvSpPr txBox="1"/>
          <p:nvPr/>
        </p:nvSpPr>
        <p:spPr>
          <a:xfrm>
            <a:off x="852487" y="2349346"/>
            <a:ext cx="16749713" cy="1107996"/>
          </a:xfrm>
          <a:prstGeom prst="rect">
            <a:avLst/>
          </a:prstGeom>
        </p:spPr>
        <p:txBody>
          <a:bodyPr wrap="square" lIns="0" tIns="0" rIns="0" bIns="0" rtlCol="0" anchor="t">
            <a:spAutoFit/>
          </a:bodyPr>
          <a:lstStyle/>
          <a:p>
            <a:pPr marL="0" lvl="0" indent="0" algn="l">
              <a:spcBef>
                <a:spcPct val="0"/>
              </a:spcBef>
            </a:pPr>
            <a:r>
              <a:rPr lang="en-US" sz="3600" dirty="0">
                <a:solidFill>
                  <a:schemeClr val="accent3">
                    <a:lumMod val="50000"/>
                  </a:schemeClr>
                </a:solidFill>
                <a:latin typeface="Anton" pitchFamily="2" charset="0"/>
                <a:ea typeface="Helios Bold"/>
                <a:cs typeface="Helios Bold"/>
                <a:sym typeface="Helios Bold"/>
              </a:rPr>
              <a:t>A QUALITATIVE STUDY ON </a:t>
            </a:r>
            <a:r>
              <a:rPr lang="en-US" sz="3600" dirty="0">
                <a:solidFill>
                  <a:schemeClr val="accent2">
                    <a:lumMod val="40000"/>
                    <a:lumOff val="60000"/>
                  </a:schemeClr>
                </a:solidFill>
                <a:latin typeface="Anton" pitchFamily="2" charset="0"/>
                <a:ea typeface="Helios Bold"/>
                <a:cs typeface="Helios Bold"/>
                <a:sym typeface="Helios Bold"/>
              </a:rPr>
              <a:t>TEACHERS’ PERCEPTIONS </a:t>
            </a:r>
            <a:r>
              <a:rPr lang="en-US" sz="3600" dirty="0">
                <a:solidFill>
                  <a:schemeClr val="accent3">
                    <a:lumMod val="50000"/>
                  </a:schemeClr>
                </a:solidFill>
                <a:latin typeface="Anton" pitchFamily="2" charset="0"/>
                <a:ea typeface="Helios Bold"/>
                <a:cs typeface="Helios Bold"/>
                <a:sym typeface="Helios Bold"/>
              </a:rPr>
              <a:t>OF FUNCTIONS AND PRACTICES RELATED TO </a:t>
            </a:r>
            <a:r>
              <a:rPr lang="en-US" sz="3600" dirty="0">
                <a:solidFill>
                  <a:schemeClr val="accent2">
                    <a:lumMod val="40000"/>
                    <a:lumOff val="60000"/>
                  </a:schemeClr>
                </a:solidFill>
                <a:latin typeface="Anton" pitchFamily="2" charset="0"/>
                <a:ea typeface="Helios Bold"/>
                <a:cs typeface="Helios Bold"/>
                <a:sym typeface="Helios Bold"/>
              </a:rPr>
              <a:t>ACHIEVEMENT ASSESSMENT</a:t>
            </a:r>
          </a:p>
        </p:txBody>
      </p:sp>
      <p:sp>
        <p:nvSpPr>
          <p:cNvPr id="9" name="TextBox 9"/>
          <p:cNvSpPr txBox="1"/>
          <p:nvPr/>
        </p:nvSpPr>
        <p:spPr>
          <a:xfrm>
            <a:off x="12725400" y="4229100"/>
            <a:ext cx="4314825" cy="1192634"/>
          </a:xfrm>
          <a:prstGeom prst="rect">
            <a:avLst/>
          </a:prstGeom>
        </p:spPr>
        <p:txBody>
          <a:bodyPr lIns="0" tIns="0" rIns="0" bIns="0" rtlCol="0" anchor="t">
            <a:spAutoFit/>
          </a:bodyPr>
          <a:lstStyle/>
          <a:p>
            <a:pPr algn="l">
              <a:lnSpc>
                <a:spcPts val="3120"/>
              </a:lnSpc>
            </a:pPr>
            <a:r>
              <a:rPr lang="en-US" sz="2800" dirty="0">
                <a:solidFill>
                  <a:srgbClr val="FCF9F6"/>
                </a:solidFill>
                <a:latin typeface="Anton" pitchFamily="2" charset="0"/>
                <a:ea typeface="Helios"/>
                <a:cs typeface="Helios"/>
                <a:sym typeface="Helios"/>
              </a:rPr>
              <a:t>ANNALISA SONCINI</a:t>
            </a:r>
          </a:p>
          <a:p>
            <a:pPr algn="l">
              <a:lnSpc>
                <a:spcPts val="3120"/>
              </a:lnSpc>
            </a:pPr>
            <a:r>
              <a:rPr lang="en-US" sz="2800" dirty="0">
                <a:solidFill>
                  <a:srgbClr val="FCF9F6"/>
                </a:solidFill>
                <a:latin typeface="Anton" pitchFamily="2" charset="0"/>
                <a:ea typeface="Helios"/>
                <a:cs typeface="Helios"/>
                <a:sym typeface="Helios"/>
              </a:rPr>
              <a:t>MARIA CRISTINA MATTEUCCI</a:t>
            </a:r>
          </a:p>
          <a:p>
            <a:pPr marL="0" lvl="0" indent="0" algn="l">
              <a:lnSpc>
                <a:spcPts val="3120"/>
              </a:lnSpc>
            </a:pPr>
            <a:r>
              <a:rPr lang="en-US" sz="2800" dirty="0">
                <a:solidFill>
                  <a:srgbClr val="FCF9F6"/>
                </a:solidFill>
                <a:latin typeface="Anton" pitchFamily="2" charset="0"/>
                <a:ea typeface="Helios"/>
                <a:cs typeface="Helios"/>
                <a:sym typeface="Helios"/>
              </a:rPr>
              <a:t>FABRIZIO BUTERA</a:t>
            </a:r>
          </a:p>
        </p:txBody>
      </p:sp>
      <p:sp>
        <p:nvSpPr>
          <p:cNvPr id="12" name="TextBox 9">
            <a:extLst>
              <a:ext uri="{FF2B5EF4-FFF2-40B4-BE49-F238E27FC236}">
                <a16:creationId xmlns:a16="http://schemas.microsoft.com/office/drawing/2014/main" id="{3B418B9D-8D89-E863-B97D-AFE5DAA99846}"/>
              </a:ext>
            </a:extLst>
          </p:cNvPr>
          <p:cNvSpPr txBox="1"/>
          <p:nvPr/>
        </p:nvSpPr>
        <p:spPr>
          <a:xfrm>
            <a:off x="12725400" y="6484124"/>
            <a:ext cx="5029200" cy="1590179"/>
          </a:xfrm>
          <a:prstGeom prst="rect">
            <a:avLst/>
          </a:prstGeom>
        </p:spPr>
        <p:txBody>
          <a:bodyPr wrap="square" lIns="0" tIns="0" rIns="0" bIns="0" rtlCol="0" anchor="t">
            <a:spAutoFit/>
          </a:bodyPr>
          <a:lstStyle/>
          <a:p>
            <a:pPr>
              <a:lnSpc>
                <a:spcPts val="3120"/>
              </a:lnSpc>
            </a:pPr>
            <a:r>
              <a:rPr lang="it-IT" sz="2800" dirty="0" err="1">
                <a:solidFill>
                  <a:srgbClr val="FCF9F6"/>
                </a:solidFill>
                <a:latin typeface="Anton" pitchFamily="2" charset="0"/>
              </a:rPr>
              <a:t>Competition</a:t>
            </a:r>
            <a:r>
              <a:rPr lang="it-IT" sz="2800" dirty="0">
                <a:solidFill>
                  <a:srgbClr val="FCF9F6"/>
                </a:solidFill>
                <a:latin typeface="Anton" pitchFamily="2" charset="0"/>
              </a:rPr>
              <a:t> in </a:t>
            </a:r>
            <a:r>
              <a:rPr lang="it-IT" sz="2800" dirty="0" err="1">
                <a:solidFill>
                  <a:srgbClr val="FCF9F6"/>
                </a:solidFill>
                <a:latin typeface="Anton" pitchFamily="2" charset="0"/>
              </a:rPr>
              <a:t>Education</a:t>
            </a:r>
            <a:r>
              <a:rPr lang="it-IT" sz="2800" dirty="0">
                <a:solidFill>
                  <a:srgbClr val="FCF9F6"/>
                </a:solidFill>
                <a:latin typeface="Anton" pitchFamily="2" charset="0"/>
              </a:rPr>
              <a:t>: </a:t>
            </a:r>
            <a:r>
              <a:rPr lang="it-IT" sz="2800" dirty="0" err="1">
                <a:solidFill>
                  <a:srgbClr val="FCF9F6"/>
                </a:solidFill>
                <a:latin typeface="Anton" pitchFamily="2" charset="0"/>
              </a:rPr>
              <a:t>Understanding</a:t>
            </a:r>
            <a:r>
              <a:rPr lang="it-IT" sz="2800" dirty="0">
                <a:solidFill>
                  <a:srgbClr val="FCF9F6"/>
                </a:solidFill>
                <a:latin typeface="Anton" pitchFamily="2" charset="0"/>
              </a:rPr>
              <a:t> </a:t>
            </a:r>
            <a:r>
              <a:rPr lang="it-IT" sz="2800" dirty="0" err="1">
                <a:solidFill>
                  <a:srgbClr val="FCF9F6"/>
                </a:solidFill>
                <a:latin typeface="Anton" pitchFamily="2" charset="0"/>
              </a:rPr>
              <a:t>its</a:t>
            </a:r>
            <a:r>
              <a:rPr lang="it-IT" sz="2800" dirty="0">
                <a:solidFill>
                  <a:srgbClr val="FCF9F6"/>
                </a:solidFill>
                <a:latin typeface="Anton" pitchFamily="2" charset="0"/>
              </a:rPr>
              <a:t> Roots, </a:t>
            </a:r>
            <a:r>
              <a:rPr lang="it-IT" sz="2800" dirty="0" err="1">
                <a:solidFill>
                  <a:srgbClr val="FCF9F6"/>
                </a:solidFill>
                <a:latin typeface="Anton" pitchFamily="2" charset="0"/>
              </a:rPr>
              <a:t>Consequences</a:t>
            </a:r>
            <a:r>
              <a:rPr lang="it-IT" sz="2800" dirty="0">
                <a:solidFill>
                  <a:srgbClr val="FCF9F6"/>
                </a:solidFill>
                <a:latin typeface="Anton" pitchFamily="2" charset="0"/>
              </a:rPr>
              <a:t>, and the Benefits of </a:t>
            </a:r>
            <a:r>
              <a:rPr lang="it-IT" sz="2800" dirty="0" err="1">
                <a:solidFill>
                  <a:srgbClr val="FCF9F6"/>
                </a:solidFill>
                <a:latin typeface="Anton" pitchFamily="2" charset="0"/>
              </a:rPr>
              <a:t>Cooperation</a:t>
            </a:r>
            <a:endParaRPr lang="it-IT" sz="2800" dirty="0">
              <a:solidFill>
                <a:srgbClr val="FCF9F6"/>
              </a:solidFill>
              <a:latin typeface="Anton" pitchFamily="2" charset="0"/>
            </a:endParaRPr>
          </a:p>
        </p:txBody>
      </p:sp>
      <p:sp>
        <p:nvSpPr>
          <p:cNvPr id="14" name="TextBox 9">
            <a:extLst>
              <a:ext uri="{FF2B5EF4-FFF2-40B4-BE49-F238E27FC236}">
                <a16:creationId xmlns:a16="http://schemas.microsoft.com/office/drawing/2014/main" id="{AA2654A6-B56E-9A24-069A-84BF21EBCB61}"/>
              </a:ext>
            </a:extLst>
          </p:cNvPr>
          <p:cNvSpPr txBox="1"/>
          <p:nvPr/>
        </p:nvSpPr>
        <p:spPr>
          <a:xfrm>
            <a:off x="12786360" y="8724900"/>
            <a:ext cx="4633912" cy="1192634"/>
          </a:xfrm>
          <a:prstGeom prst="rect">
            <a:avLst/>
          </a:prstGeom>
        </p:spPr>
        <p:txBody>
          <a:bodyPr wrap="square" lIns="0" tIns="0" rIns="0" bIns="0" rtlCol="0" anchor="t">
            <a:spAutoFit/>
          </a:bodyPr>
          <a:lstStyle/>
          <a:p>
            <a:pPr algn="l">
              <a:lnSpc>
                <a:spcPts val="3120"/>
              </a:lnSpc>
            </a:pPr>
            <a:r>
              <a:rPr lang="en-US" sz="2800" dirty="0">
                <a:solidFill>
                  <a:srgbClr val="FCF9F6"/>
                </a:solidFill>
                <a:latin typeface="Anton" pitchFamily="2" charset="0"/>
                <a:ea typeface="Helios"/>
                <a:cs typeface="Helios"/>
                <a:sym typeface="Helios"/>
              </a:rPr>
              <a:t>European Association of Social Psychology </a:t>
            </a:r>
          </a:p>
          <a:p>
            <a:pPr algn="l">
              <a:lnSpc>
                <a:spcPts val="3120"/>
              </a:lnSpc>
            </a:pPr>
            <a:r>
              <a:rPr lang="en-US" sz="2800" dirty="0">
                <a:solidFill>
                  <a:srgbClr val="FCF9F6"/>
                </a:solidFill>
                <a:latin typeface="Anton" pitchFamily="2" charset="0"/>
                <a:ea typeface="Helios"/>
                <a:cs typeface="Helios"/>
                <a:sym typeface="Helios"/>
              </a:rPr>
              <a:t>General Meeting 2026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CF9F6"/>
        </a:solidFill>
        <a:effectLst/>
      </p:bgPr>
    </p:bg>
    <p:spTree>
      <p:nvGrpSpPr>
        <p:cNvPr id="1" name=""/>
        <p:cNvGrpSpPr/>
        <p:nvPr/>
      </p:nvGrpSpPr>
      <p:grpSpPr>
        <a:xfrm>
          <a:off x="0" y="0"/>
          <a:ext cx="0" cy="0"/>
          <a:chOff x="0" y="0"/>
          <a:chExt cx="0" cy="0"/>
        </a:xfrm>
      </p:grpSpPr>
      <p:grpSp>
        <p:nvGrpSpPr>
          <p:cNvPr id="2" name="Group 2"/>
          <p:cNvGrpSpPr/>
          <p:nvPr/>
        </p:nvGrpSpPr>
        <p:grpSpPr>
          <a:xfrm>
            <a:off x="-100708" y="-144080"/>
            <a:ext cx="7873107" cy="2400341"/>
            <a:chOff x="0" y="0"/>
            <a:chExt cx="4843116" cy="632188"/>
          </a:xfrm>
        </p:grpSpPr>
        <p:sp>
          <p:nvSpPr>
            <p:cNvPr id="3" name="Freeform 3"/>
            <p:cNvSpPr/>
            <p:nvPr/>
          </p:nvSpPr>
          <p:spPr>
            <a:xfrm>
              <a:off x="0" y="0"/>
              <a:ext cx="4843116" cy="632188"/>
            </a:xfrm>
            <a:custGeom>
              <a:avLst/>
              <a:gdLst/>
              <a:ahLst/>
              <a:cxnLst/>
              <a:rect l="l" t="t" r="r" b="b"/>
              <a:pathLst>
                <a:path w="4843116" h="632188">
                  <a:moveTo>
                    <a:pt x="0" y="0"/>
                  </a:moveTo>
                  <a:lnTo>
                    <a:pt x="4843116" y="0"/>
                  </a:lnTo>
                  <a:lnTo>
                    <a:pt x="4843116" y="632188"/>
                  </a:lnTo>
                  <a:lnTo>
                    <a:pt x="0" y="632188"/>
                  </a:lnTo>
                  <a:close/>
                </a:path>
              </a:pathLst>
            </a:custGeom>
            <a:solidFill>
              <a:srgbClr val="5A7157"/>
            </a:solidFill>
          </p:spPr>
          <p:txBody>
            <a:bodyPr/>
            <a:lstStyle/>
            <a:p>
              <a:endParaRPr lang="it-IT"/>
            </a:p>
          </p:txBody>
        </p:sp>
        <p:sp>
          <p:nvSpPr>
            <p:cNvPr id="4" name="TextBox 4"/>
            <p:cNvSpPr txBox="1"/>
            <p:nvPr/>
          </p:nvSpPr>
          <p:spPr>
            <a:xfrm>
              <a:off x="0" y="-38100"/>
              <a:ext cx="4843116" cy="670288"/>
            </a:xfrm>
            <a:prstGeom prst="rect">
              <a:avLst/>
            </a:prstGeom>
          </p:spPr>
          <p:txBody>
            <a:bodyPr lIns="50800" tIns="50800" rIns="50800" bIns="50800" rtlCol="0" anchor="ctr"/>
            <a:lstStyle/>
            <a:p>
              <a:pPr algn="ctr">
                <a:lnSpc>
                  <a:spcPts val="2239"/>
                </a:lnSpc>
              </a:pPr>
              <a:endParaRPr/>
            </a:p>
          </p:txBody>
        </p:sp>
      </p:grpSp>
      <p:sp>
        <p:nvSpPr>
          <p:cNvPr id="5" name="TextBox 5"/>
          <p:cNvSpPr txBox="1"/>
          <p:nvPr/>
        </p:nvSpPr>
        <p:spPr>
          <a:xfrm>
            <a:off x="1276350" y="342900"/>
            <a:ext cx="5124450" cy="1307922"/>
          </a:xfrm>
          <a:prstGeom prst="rect">
            <a:avLst/>
          </a:prstGeom>
        </p:spPr>
        <p:txBody>
          <a:bodyPr wrap="square" lIns="0" tIns="0" rIns="0" bIns="0" rtlCol="0" anchor="t">
            <a:spAutoFit/>
          </a:bodyPr>
          <a:lstStyle/>
          <a:p>
            <a:pPr algn="l">
              <a:lnSpc>
                <a:spcPts val="10800"/>
              </a:lnSpc>
            </a:pPr>
            <a:r>
              <a:rPr lang="en-US" sz="8000" dirty="0">
                <a:solidFill>
                  <a:srgbClr val="FFCAD5"/>
                </a:solidFill>
                <a:latin typeface="Anton"/>
                <a:ea typeface="Anton"/>
                <a:cs typeface="Anton"/>
                <a:sym typeface="Anton"/>
              </a:rPr>
              <a:t>DISCUSSION</a:t>
            </a:r>
          </a:p>
        </p:txBody>
      </p:sp>
      <p:grpSp>
        <p:nvGrpSpPr>
          <p:cNvPr id="8" name="Group 6">
            <a:extLst>
              <a:ext uri="{FF2B5EF4-FFF2-40B4-BE49-F238E27FC236}">
                <a16:creationId xmlns:a16="http://schemas.microsoft.com/office/drawing/2014/main" id="{122C274E-F949-FDB9-1BA6-7C9262E632AE}"/>
              </a:ext>
            </a:extLst>
          </p:cNvPr>
          <p:cNvGrpSpPr/>
          <p:nvPr/>
        </p:nvGrpSpPr>
        <p:grpSpPr>
          <a:xfrm>
            <a:off x="-100707" y="1638301"/>
            <a:ext cx="7873107" cy="8648700"/>
            <a:chOff x="0" y="0"/>
            <a:chExt cx="1180863" cy="1474437"/>
          </a:xfrm>
        </p:grpSpPr>
        <p:sp>
          <p:nvSpPr>
            <p:cNvPr id="11" name="Freeform 7">
              <a:extLst>
                <a:ext uri="{FF2B5EF4-FFF2-40B4-BE49-F238E27FC236}">
                  <a16:creationId xmlns:a16="http://schemas.microsoft.com/office/drawing/2014/main" id="{55C892FC-C1C7-2BE3-34E0-B321DA3D8FD6}"/>
                </a:ext>
              </a:extLst>
            </p:cNvPr>
            <p:cNvSpPr/>
            <p:nvPr/>
          </p:nvSpPr>
          <p:spPr>
            <a:xfrm>
              <a:off x="0" y="0"/>
              <a:ext cx="1180863" cy="1474437"/>
            </a:xfrm>
            <a:custGeom>
              <a:avLst/>
              <a:gdLst/>
              <a:ahLst/>
              <a:cxnLst/>
              <a:rect l="l" t="t" r="r" b="b"/>
              <a:pathLst>
                <a:path w="1180863" h="1474437">
                  <a:moveTo>
                    <a:pt x="0" y="0"/>
                  </a:moveTo>
                  <a:lnTo>
                    <a:pt x="1180863" y="0"/>
                  </a:lnTo>
                  <a:lnTo>
                    <a:pt x="1180863" y="1474437"/>
                  </a:lnTo>
                  <a:lnTo>
                    <a:pt x="0" y="1474437"/>
                  </a:lnTo>
                  <a:close/>
                </a:path>
              </a:pathLst>
            </a:custGeom>
            <a:blipFill>
              <a:blip r:embed="rId3"/>
              <a:stretch>
                <a:fillRect t="-10012" b="-10012"/>
              </a:stretch>
            </a:blipFill>
          </p:spPr>
          <p:txBody>
            <a:bodyPr/>
            <a:lstStyle/>
            <a:p>
              <a:endParaRPr lang="it-IT"/>
            </a:p>
          </p:txBody>
        </p:sp>
      </p:grpSp>
      <p:sp>
        <p:nvSpPr>
          <p:cNvPr id="7" name="CasellaDiTesto 6">
            <a:extLst>
              <a:ext uri="{FF2B5EF4-FFF2-40B4-BE49-F238E27FC236}">
                <a16:creationId xmlns:a16="http://schemas.microsoft.com/office/drawing/2014/main" id="{F34B6136-B4C4-F158-97A9-7C723F1021CD}"/>
              </a:ext>
            </a:extLst>
          </p:cNvPr>
          <p:cNvSpPr txBox="1"/>
          <p:nvPr/>
        </p:nvSpPr>
        <p:spPr>
          <a:xfrm>
            <a:off x="8534400" y="501265"/>
            <a:ext cx="8763000" cy="1261884"/>
          </a:xfrm>
          <a:prstGeom prst="rect">
            <a:avLst/>
          </a:prstGeom>
          <a:noFill/>
        </p:spPr>
        <p:txBody>
          <a:bodyPr wrap="square" rtlCol="0">
            <a:spAutoFit/>
          </a:bodyPr>
          <a:lstStyle/>
          <a:p>
            <a:pPr marL="342900" indent="-342900">
              <a:buFont typeface="Arial" panose="020B0604020202020204" pitchFamily="34" charset="0"/>
              <a:buChar char="•"/>
            </a:pPr>
            <a:r>
              <a:rPr lang="it-IT" sz="2400" dirty="0">
                <a:latin typeface="Aptos" panose="020B0004020202020204" pitchFamily="34" charset="0"/>
              </a:rPr>
              <a:t> </a:t>
            </a:r>
            <a:r>
              <a:rPr lang="it-IT" sz="2800" dirty="0">
                <a:latin typeface="Aptos" panose="020B0004020202020204" pitchFamily="34" charset="0"/>
              </a:rPr>
              <a:t>Teachers’ </a:t>
            </a:r>
            <a:r>
              <a:rPr lang="it-IT" sz="2800" dirty="0" err="1">
                <a:latin typeface="Aptos" panose="020B0004020202020204" pitchFamily="34" charset="0"/>
              </a:rPr>
              <a:t>attitudes</a:t>
            </a:r>
            <a:r>
              <a:rPr lang="it-IT" sz="2800" dirty="0">
                <a:latin typeface="Aptos" panose="020B0004020202020204" pitchFamily="34" charset="0"/>
              </a:rPr>
              <a:t> and </a:t>
            </a:r>
            <a:r>
              <a:rPr lang="it-IT" sz="2800" dirty="0" err="1">
                <a:latin typeface="Aptos" panose="020B0004020202020204" pitchFamily="34" charset="0"/>
              </a:rPr>
              <a:t>perceptions</a:t>
            </a:r>
            <a:r>
              <a:rPr lang="it-IT" sz="2800" dirty="0">
                <a:latin typeface="Aptos" panose="020B0004020202020204" pitchFamily="34" charset="0"/>
              </a:rPr>
              <a:t>: </a:t>
            </a:r>
          </a:p>
          <a:p>
            <a:pPr marL="800100" lvl="1" indent="-342900">
              <a:buFont typeface="Arial" panose="020B0604020202020204" pitchFamily="34" charset="0"/>
              <a:buChar char="•"/>
            </a:pPr>
            <a:r>
              <a:rPr lang="it-IT" sz="2400" dirty="0" err="1">
                <a:latin typeface="Aptos" panose="020B0004020202020204" pitchFamily="34" charset="0"/>
                <a:sym typeface="Wingdings" panose="05000000000000000000" pitchFamily="2" charset="2"/>
              </a:rPr>
              <a:t>Grades</a:t>
            </a:r>
            <a:r>
              <a:rPr lang="it-IT" sz="2400" dirty="0">
                <a:latin typeface="Aptos" panose="020B0004020202020204" pitchFamily="34" charset="0"/>
                <a:sym typeface="Wingdings" panose="05000000000000000000" pitchFamily="2" charset="2"/>
              </a:rPr>
              <a:t> are </a:t>
            </a:r>
            <a:r>
              <a:rPr lang="it-IT" sz="2400" dirty="0" err="1">
                <a:latin typeface="Aptos" panose="020B0004020202020204" pitchFamily="34" charset="0"/>
                <a:sym typeface="Wingdings" panose="05000000000000000000" pitchFamily="2" charset="2"/>
              </a:rPr>
              <a:t>too</a:t>
            </a:r>
            <a:r>
              <a:rPr lang="it-IT" sz="2400" dirty="0">
                <a:latin typeface="Aptos" panose="020B0004020202020204" pitchFamily="34" charset="0"/>
                <a:sym typeface="Wingdings" panose="05000000000000000000" pitchFamily="2" charset="2"/>
              </a:rPr>
              <a:t> </a:t>
            </a:r>
            <a:r>
              <a:rPr lang="it-IT" sz="2400" dirty="0" err="1">
                <a:latin typeface="Aptos" panose="020B0004020202020204" pitchFamily="34" charset="0"/>
                <a:sym typeface="Wingdings" panose="05000000000000000000" pitchFamily="2" charset="2"/>
              </a:rPr>
              <a:t>simple</a:t>
            </a:r>
            <a:endParaRPr lang="it-IT" sz="2400" dirty="0">
              <a:latin typeface="Aptos" panose="020B0004020202020204" pitchFamily="34" charset="0"/>
              <a:sym typeface="Wingdings" panose="05000000000000000000" pitchFamily="2" charset="2"/>
            </a:endParaRPr>
          </a:p>
          <a:p>
            <a:pPr marL="800100" lvl="1" indent="-342900">
              <a:buFont typeface="Arial" panose="020B0604020202020204" pitchFamily="34" charset="0"/>
              <a:buChar char="•"/>
            </a:pPr>
            <a:r>
              <a:rPr lang="it-IT" sz="2400" dirty="0" err="1">
                <a:latin typeface="Aptos" panose="020B0004020202020204" pitchFamily="34" charset="0"/>
                <a:sym typeface="Wingdings" panose="05000000000000000000" pitchFamily="2" charset="2"/>
              </a:rPr>
              <a:t>Grades</a:t>
            </a:r>
            <a:r>
              <a:rPr lang="it-IT" sz="2400" dirty="0">
                <a:latin typeface="Aptos" panose="020B0004020202020204" pitchFamily="34" charset="0"/>
                <a:sym typeface="Wingdings" panose="05000000000000000000" pitchFamily="2" charset="2"/>
              </a:rPr>
              <a:t> are </a:t>
            </a:r>
            <a:r>
              <a:rPr lang="it-IT" sz="2400" dirty="0" err="1">
                <a:latin typeface="Aptos" panose="020B0004020202020204" pitchFamily="34" charset="0"/>
                <a:sym typeface="Wingdings" panose="05000000000000000000" pitchFamily="2" charset="2"/>
              </a:rPr>
              <a:t>imposed</a:t>
            </a:r>
            <a:endParaRPr lang="it-IT" sz="2400" dirty="0">
              <a:latin typeface="Aptos" panose="020B0004020202020204" pitchFamily="34" charset="0"/>
              <a:sym typeface="Wingdings" panose="05000000000000000000" pitchFamily="2" charset="2"/>
            </a:endParaRPr>
          </a:p>
        </p:txBody>
      </p:sp>
      <p:sp>
        <p:nvSpPr>
          <p:cNvPr id="13" name="CasellaDiTesto 12">
            <a:extLst>
              <a:ext uri="{FF2B5EF4-FFF2-40B4-BE49-F238E27FC236}">
                <a16:creationId xmlns:a16="http://schemas.microsoft.com/office/drawing/2014/main" id="{9362880C-3398-25E7-26CB-2B4818D299CC}"/>
              </a:ext>
            </a:extLst>
          </p:cNvPr>
          <p:cNvSpPr txBox="1"/>
          <p:nvPr/>
        </p:nvSpPr>
        <p:spPr>
          <a:xfrm>
            <a:off x="13182600" y="1132207"/>
            <a:ext cx="3761068" cy="1384995"/>
          </a:xfrm>
          <a:prstGeom prst="rect">
            <a:avLst/>
          </a:prstGeom>
          <a:solidFill>
            <a:schemeClr val="accent3">
              <a:lumMod val="60000"/>
              <a:lumOff val="40000"/>
            </a:schemeClr>
          </a:solidFill>
        </p:spPr>
        <p:txBody>
          <a:bodyPr wrap="square" rtlCol="0">
            <a:spAutoFit/>
          </a:bodyPr>
          <a:lstStyle/>
          <a:p>
            <a:pPr algn="ctr"/>
            <a:r>
              <a:rPr lang="it-IT" sz="2800" b="1" dirty="0">
                <a:latin typeface="Aptos" panose="020B0004020202020204" pitchFamily="34" charset="0"/>
              </a:rPr>
              <a:t>Normative </a:t>
            </a:r>
            <a:r>
              <a:rPr lang="it-IT" sz="2800" b="1" dirty="0" err="1">
                <a:latin typeface="Aptos" panose="020B0004020202020204" pitchFamily="34" charset="0"/>
              </a:rPr>
              <a:t>grading</a:t>
            </a:r>
            <a:r>
              <a:rPr lang="it-IT" sz="2800" dirty="0">
                <a:latin typeface="Aptos" panose="020B0004020202020204" pitchFamily="34" charset="0"/>
              </a:rPr>
              <a:t>: </a:t>
            </a:r>
            <a:r>
              <a:rPr lang="it-IT" sz="2800" dirty="0" err="1">
                <a:latin typeface="Aptos" panose="020B0004020202020204" pitchFamily="34" charset="0"/>
              </a:rPr>
              <a:t>detrimental</a:t>
            </a:r>
            <a:r>
              <a:rPr lang="it-IT" sz="2800" dirty="0">
                <a:latin typeface="Aptos" panose="020B0004020202020204" pitchFamily="34" charset="0"/>
              </a:rPr>
              <a:t> for </a:t>
            </a:r>
            <a:r>
              <a:rPr lang="it-IT" sz="2800" dirty="0" err="1">
                <a:latin typeface="Aptos" panose="020B0004020202020204" pitchFamily="34" charset="0"/>
              </a:rPr>
              <a:t>teaching</a:t>
            </a:r>
            <a:r>
              <a:rPr lang="it-IT" sz="2800" dirty="0">
                <a:latin typeface="Aptos" panose="020B0004020202020204" pitchFamily="34" charset="0"/>
              </a:rPr>
              <a:t> practices?</a:t>
            </a:r>
            <a:endParaRPr lang="it-IT" sz="2800" dirty="0">
              <a:latin typeface="Aptos" panose="020B0004020202020204" pitchFamily="34" charset="0"/>
              <a:sym typeface="Wingdings" panose="05000000000000000000" pitchFamily="2" charset="2"/>
            </a:endParaRPr>
          </a:p>
        </p:txBody>
      </p:sp>
      <p:sp>
        <p:nvSpPr>
          <p:cNvPr id="15" name="CasellaDiTesto 14">
            <a:extLst>
              <a:ext uri="{FF2B5EF4-FFF2-40B4-BE49-F238E27FC236}">
                <a16:creationId xmlns:a16="http://schemas.microsoft.com/office/drawing/2014/main" id="{024C0AD5-6443-A737-46B2-EDD4C111D3E0}"/>
              </a:ext>
            </a:extLst>
          </p:cNvPr>
          <p:cNvSpPr txBox="1"/>
          <p:nvPr/>
        </p:nvSpPr>
        <p:spPr>
          <a:xfrm>
            <a:off x="8534400" y="2820635"/>
            <a:ext cx="9372600" cy="2523768"/>
          </a:xfrm>
          <a:prstGeom prst="rect">
            <a:avLst/>
          </a:prstGeom>
          <a:noFill/>
        </p:spPr>
        <p:txBody>
          <a:bodyPr wrap="square" rtlCol="0">
            <a:spAutoFit/>
          </a:bodyPr>
          <a:lstStyle/>
          <a:p>
            <a:pPr marL="342900" indent="-342900">
              <a:buFont typeface="Arial" panose="020B0604020202020204" pitchFamily="34" charset="0"/>
              <a:buChar char="•"/>
            </a:pPr>
            <a:r>
              <a:rPr lang="it-IT" sz="2800" dirty="0">
                <a:latin typeface="Aptos" panose="020B0004020202020204" pitchFamily="34" charset="0"/>
              </a:rPr>
              <a:t> </a:t>
            </a:r>
            <a:r>
              <a:rPr lang="it-IT" sz="2800" b="1" dirty="0" err="1">
                <a:latin typeface="Aptos" panose="020B0004020202020204" pitchFamily="34" charset="0"/>
              </a:rPr>
              <a:t>Functions</a:t>
            </a:r>
            <a:r>
              <a:rPr lang="it-IT" sz="2800" b="1" dirty="0">
                <a:latin typeface="Aptos" panose="020B0004020202020204" pitchFamily="34" charset="0"/>
              </a:rPr>
              <a:t> of </a:t>
            </a:r>
            <a:r>
              <a:rPr lang="it-IT" sz="2800" b="1" dirty="0" err="1">
                <a:latin typeface="Aptos" panose="020B0004020202020204" pitchFamily="34" charset="0"/>
              </a:rPr>
              <a:t>grading</a:t>
            </a:r>
            <a:endParaRPr lang="it-IT" sz="2800" b="1" dirty="0">
              <a:latin typeface="Aptos" panose="020B0004020202020204" pitchFamily="34" charset="0"/>
              <a:sym typeface="Wingdings" panose="05000000000000000000" pitchFamily="2" charset="2"/>
            </a:endParaRPr>
          </a:p>
          <a:p>
            <a:pPr marL="800100" lvl="1" indent="-342900">
              <a:buFont typeface="Arial" panose="020B0604020202020204" pitchFamily="34" charset="0"/>
              <a:buChar char="•"/>
            </a:pPr>
            <a:r>
              <a:rPr lang="it-IT" sz="2800" b="1" dirty="0" err="1">
                <a:latin typeface="Aptos" panose="020B0004020202020204" pitchFamily="34" charset="0"/>
                <a:sym typeface="Wingdings" panose="05000000000000000000" pitchFamily="2" charset="2"/>
              </a:rPr>
              <a:t>Selective</a:t>
            </a:r>
            <a:r>
              <a:rPr lang="it-IT" sz="2800" b="1" dirty="0">
                <a:latin typeface="Aptos" panose="020B0004020202020204" pitchFamily="34" charset="0"/>
                <a:sym typeface="Wingdings" panose="05000000000000000000" pitchFamily="2" charset="2"/>
              </a:rPr>
              <a:t>/punitive</a:t>
            </a:r>
          </a:p>
          <a:p>
            <a:pPr lvl="1"/>
            <a:r>
              <a:rPr lang="it-IT" sz="2800" dirty="0"/>
              <a:t>«</a:t>
            </a:r>
            <a:r>
              <a:rPr lang="it-IT" sz="2800" dirty="0" err="1"/>
              <a:t>Secondary</a:t>
            </a:r>
            <a:r>
              <a:rPr lang="it-IT" sz="2800" dirty="0"/>
              <a:t> </a:t>
            </a:r>
            <a:r>
              <a:rPr lang="it-IT" sz="2800" dirty="0" err="1"/>
              <a:t>teachers</a:t>
            </a:r>
            <a:r>
              <a:rPr lang="it-IT" sz="2800" dirty="0"/>
              <a:t> </a:t>
            </a:r>
            <a:r>
              <a:rPr lang="it-IT" sz="2800" dirty="0" err="1"/>
              <a:t>believed</a:t>
            </a:r>
            <a:r>
              <a:rPr lang="it-IT" sz="2800" dirty="0"/>
              <a:t> </a:t>
            </a:r>
            <a:r>
              <a:rPr lang="it-IT" sz="2800" dirty="0" err="1"/>
              <a:t>that</a:t>
            </a:r>
            <a:r>
              <a:rPr lang="it-IT" sz="2800" dirty="0"/>
              <a:t> </a:t>
            </a:r>
            <a:r>
              <a:rPr lang="it-IT" sz="2800" dirty="0" err="1"/>
              <a:t>grading</a:t>
            </a:r>
            <a:r>
              <a:rPr lang="it-IT" sz="2800" dirty="0"/>
              <a:t> </a:t>
            </a:r>
            <a:r>
              <a:rPr lang="it-IT" sz="2800" dirty="0" err="1"/>
              <a:t>served</a:t>
            </a:r>
            <a:r>
              <a:rPr lang="it-IT" sz="2800" dirty="0"/>
              <a:t> a </a:t>
            </a:r>
            <a:r>
              <a:rPr lang="it-IT" sz="2800" dirty="0" err="1"/>
              <a:t>classroom</a:t>
            </a:r>
            <a:r>
              <a:rPr lang="it-IT" sz="2800" dirty="0"/>
              <a:t> control and management </a:t>
            </a:r>
            <a:r>
              <a:rPr lang="it-IT" sz="2800" dirty="0" err="1"/>
              <a:t>function</a:t>
            </a:r>
            <a:r>
              <a:rPr lang="it-IT" sz="2800" dirty="0"/>
              <a:t>, </a:t>
            </a:r>
            <a:r>
              <a:rPr lang="it-IT" sz="2800" dirty="0" err="1"/>
              <a:t>emphasising</a:t>
            </a:r>
            <a:r>
              <a:rPr lang="it-IT" sz="2800" dirty="0"/>
              <a:t> </a:t>
            </a:r>
            <a:r>
              <a:rPr lang="it-IT" sz="2800" dirty="0" err="1"/>
              <a:t>student</a:t>
            </a:r>
            <a:r>
              <a:rPr lang="it-IT" sz="2800" dirty="0"/>
              <a:t> </a:t>
            </a:r>
            <a:r>
              <a:rPr lang="it-IT" sz="2800" dirty="0" err="1"/>
              <a:t>behaviour</a:t>
            </a:r>
            <a:r>
              <a:rPr lang="it-IT" sz="2800" dirty="0"/>
              <a:t> and </a:t>
            </a:r>
            <a:r>
              <a:rPr lang="it-IT" sz="2800" dirty="0" err="1"/>
              <a:t>completion</a:t>
            </a:r>
            <a:r>
              <a:rPr lang="it-IT" sz="2800" dirty="0"/>
              <a:t> of work.»                                          </a:t>
            </a:r>
            <a:r>
              <a:rPr lang="it-IT" dirty="0"/>
              <a:t>(Brookhart et al., 2017, p. 23)</a:t>
            </a:r>
            <a:r>
              <a:rPr lang="it-IT" b="1" dirty="0">
                <a:latin typeface="Aptos" panose="020B0004020202020204" pitchFamily="34" charset="0"/>
                <a:sym typeface="Wingdings" panose="05000000000000000000" pitchFamily="2" charset="2"/>
              </a:rPr>
              <a:t> </a:t>
            </a:r>
            <a:endParaRPr lang="it-IT" dirty="0">
              <a:latin typeface="Aptos" panose="020B0004020202020204" pitchFamily="34" charset="0"/>
              <a:sym typeface="Wingdings" panose="05000000000000000000" pitchFamily="2" charset="2"/>
            </a:endParaRPr>
          </a:p>
        </p:txBody>
      </p:sp>
      <p:grpSp>
        <p:nvGrpSpPr>
          <p:cNvPr id="20" name="Gruppo 19">
            <a:extLst>
              <a:ext uri="{FF2B5EF4-FFF2-40B4-BE49-F238E27FC236}">
                <a16:creationId xmlns:a16="http://schemas.microsoft.com/office/drawing/2014/main" id="{F4BD9387-E200-3816-B501-D7476D410330}"/>
              </a:ext>
            </a:extLst>
          </p:cNvPr>
          <p:cNvGrpSpPr/>
          <p:nvPr/>
        </p:nvGrpSpPr>
        <p:grpSpPr>
          <a:xfrm>
            <a:off x="8267700" y="5626566"/>
            <a:ext cx="9851045" cy="4351525"/>
            <a:chOff x="8104468" y="6401889"/>
            <a:chExt cx="7969255" cy="4337889"/>
          </a:xfrm>
        </p:grpSpPr>
        <p:pic>
          <p:nvPicPr>
            <p:cNvPr id="17" name="Immagine 16">
              <a:extLst>
                <a:ext uri="{FF2B5EF4-FFF2-40B4-BE49-F238E27FC236}">
                  <a16:creationId xmlns:a16="http://schemas.microsoft.com/office/drawing/2014/main" id="{81100747-5C22-79B5-88E2-7AB958D4FC1E}"/>
                </a:ext>
              </a:extLst>
            </p:cNvPr>
            <p:cNvPicPr>
              <a:picLocks noChangeAspect="1"/>
            </p:cNvPicPr>
            <p:nvPr/>
          </p:nvPicPr>
          <p:blipFill>
            <a:blip r:embed="rId4">
              <a:extLst>
                <a:ext uri="{28A0092B-C50C-407E-A947-70E740481C1C}">
                  <a14:useLocalDpi xmlns:a14="http://schemas.microsoft.com/office/drawing/2010/main" val="0"/>
                </a:ext>
              </a:extLst>
            </a:blip>
            <a:srcRect l="11575" t="12594" r="40278" b="47057"/>
            <a:stretch>
              <a:fillRect/>
            </a:stretch>
          </p:blipFill>
          <p:spPr>
            <a:xfrm>
              <a:off x="8104468" y="6401889"/>
              <a:ext cx="7924800" cy="4228043"/>
            </a:xfrm>
            <a:prstGeom prst="rect">
              <a:avLst/>
            </a:prstGeom>
          </p:spPr>
        </p:pic>
        <p:sp>
          <p:nvSpPr>
            <p:cNvPr id="19" name="CasellaDiTesto 18">
              <a:extLst>
                <a:ext uri="{FF2B5EF4-FFF2-40B4-BE49-F238E27FC236}">
                  <a16:creationId xmlns:a16="http://schemas.microsoft.com/office/drawing/2014/main" id="{630F820D-F60A-2CE3-31D4-18776AB22892}"/>
                </a:ext>
              </a:extLst>
            </p:cNvPr>
            <p:cNvSpPr txBox="1"/>
            <p:nvPr/>
          </p:nvSpPr>
          <p:spPr>
            <a:xfrm>
              <a:off x="8148924" y="8806862"/>
              <a:ext cx="7924799" cy="1932916"/>
            </a:xfrm>
            <a:prstGeom prst="rect">
              <a:avLst/>
            </a:prstGeom>
            <a:solidFill>
              <a:schemeClr val="bg1"/>
            </a:solidFill>
          </p:spPr>
          <p:txBody>
            <a:bodyPr wrap="square">
              <a:spAutoFit/>
            </a:bodyPr>
            <a:lstStyle/>
            <a:p>
              <a:pPr>
                <a:buNone/>
              </a:pPr>
              <a:r>
                <a:rPr lang="it-IT" sz="2400" dirty="0" err="1">
                  <a:latin typeface="Aptos" panose="020B0004020202020204" pitchFamily="34" charset="0"/>
                </a:rPr>
                <a:t>Pursuant</a:t>
              </a:r>
              <a:r>
                <a:rPr lang="it-IT" sz="2400" dirty="0">
                  <a:latin typeface="Aptos" panose="020B0004020202020204" pitchFamily="34" charset="0"/>
                </a:rPr>
                <a:t> to Law No. 150/2024 and the </a:t>
              </a:r>
              <a:r>
                <a:rPr lang="it-IT" sz="2400" dirty="0" err="1">
                  <a:latin typeface="Aptos" panose="020B0004020202020204" pitchFamily="34" charset="0"/>
                </a:rPr>
                <a:t>subsequent</a:t>
              </a:r>
              <a:r>
                <a:rPr lang="it-IT" sz="2400" dirty="0">
                  <a:latin typeface="Aptos" panose="020B0004020202020204" pitchFamily="34" charset="0"/>
                </a:rPr>
                <a:t> </a:t>
              </a:r>
              <a:r>
                <a:rPr lang="it-IT" sz="2400" dirty="0" err="1">
                  <a:latin typeface="Aptos" panose="020B0004020202020204" pitchFamily="34" charset="0"/>
                </a:rPr>
                <a:t>implementing</a:t>
              </a:r>
              <a:r>
                <a:rPr lang="it-IT" sz="2400" dirty="0">
                  <a:latin typeface="Aptos" panose="020B0004020202020204" pitchFamily="34" charset="0"/>
                </a:rPr>
                <a:t> </a:t>
              </a:r>
              <a:r>
                <a:rPr lang="it-IT" sz="2400" dirty="0" err="1">
                  <a:latin typeface="Aptos" panose="020B0004020202020204" pitchFamily="34" charset="0"/>
                </a:rPr>
                <a:t>regulations</a:t>
              </a:r>
              <a:r>
                <a:rPr lang="it-IT" sz="2400" dirty="0">
                  <a:latin typeface="Aptos" panose="020B0004020202020204" pitchFamily="34" charset="0"/>
                </a:rPr>
                <a:t> (</a:t>
              </a:r>
              <a:r>
                <a:rPr lang="it-IT" sz="2400" dirty="0" err="1">
                  <a:latin typeface="Aptos" panose="020B0004020202020204" pitchFamily="34" charset="0"/>
                </a:rPr>
                <a:t>Presidential</a:t>
              </a:r>
              <a:r>
                <a:rPr lang="it-IT" sz="2400" dirty="0">
                  <a:latin typeface="Aptos" panose="020B0004020202020204" pitchFamily="34" charset="0"/>
                </a:rPr>
                <a:t> Decree No. 135/2025), </a:t>
              </a:r>
              <a:r>
                <a:rPr lang="it-IT" sz="2400" b="1" dirty="0">
                  <a:latin typeface="Aptos" panose="020B0004020202020204" pitchFamily="34" charset="0"/>
                </a:rPr>
                <a:t>the </a:t>
              </a:r>
              <a:r>
                <a:rPr lang="it-IT" sz="2400" b="1" dirty="0" err="1">
                  <a:latin typeface="Aptos" panose="020B0004020202020204" pitchFamily="34" charset="0"/>
                </a:rPr>
                <a:t>student</a:t>
              </a:r>
              <a:r>
                <a:rPr lang="it-IT" sz="2400" b="1" dirty="0">
                  <a:latin typeface="Aptos" panose="020B0004020202020204" pitchFamily="34" charset="0"/>
                </a:rPr>
                <a:t> </a:t>
              </a:r>
              <a:r>
                <a:rPr lang="it-IT" sz="2400" b="1" dirty="0" err="1">
                  <a:latin typeface="Aptos" panose="020B0004020202020204" pitchFamily="34" charset="0"/>
                </a:rPr>
                <a:t>assessment</a:t>
              </a:r>
              <a:r>
                <a:rPr lang="it-IT" sz="2400" b="1" dirty="0">
                  <a:latin typeface="Aptos" panose="020B0004020202020204" pitchFamily="34" charset="0"/>
                </a:rPr>
                <a:t> system </a:t>
              </a:r>
              <a:r>
                <a:rPr lang="it-IT" sz="2400" b="1" dirty="0" err="1">
                  <a:latin typeface="Aptos" panose="020B0004020202020204" pitchFamily="34" charset="0"/>
                </a:rPr>
                <a:t>has</a:t>
              </a:r>
              <a:r>
                <a:rPr lang="it-IT" sz="2400" b="1" dirty="0">
                  <a:latin typeface="Aptos" panose="020B0004020202020204" pitchFamily="34" charset="0"/>
                </a:rPr>
                <a:t> </a:t>
              </a:r>
              <a:r>
                <a:rPr lang="it-IT" sz="2400" b="1" dirty="0" err="1">
                  <a:latin typeface="Aptos" panose="020B0004020202020204" pitchFamily="34" charset="0"/>
                </a:rPr>
                <a:t>undergone</a:t>
              </a:r>
              <a:r>
                <a:rPr lang="it-IT" sz="2400" b="1" dirty="0">
                  <a:latin typeface="Aptos" panose="020B0004020202020204" pitchFamily="34" charset="0"/>
                </a:rPr>
                <a:t> a </a:t>
              </a:r>
              <a:r>
                <a:rPr lang="it-IT" sz="2400" b="1" dirty="0" err="1">
                  <a:latin typeface="Aptos" panose="020B0004020202020204" pitchFamily="34" charset="0"/>
                </a:rPr>
                <a:t>comprehensive</a:t>
              </a:r>
              <a:r>
                <a:rPr lang="it-IT" sz="2400" b="1" dirty="0">
                  <a:latin typeface="Aptos" panose="020B0004020202020204" pitchFamily="34" charset="0"/>
                </a:rPr>
                <a:t> </a:t>
              </a:r>
              <a:r>
                <a:rPr lang="it-IT" sz="2400" b="1" dirty="0" err="1">
                  <a:latin typeface="Aptos" panose="020B0004020202020204" pitchFamily="34" charset="0"/>
                </a:rPr>
                <a:t>reform</a:t>
              </a:r>
              <a:r>
                <a:rPr lang="it-IT" sz="2400" dirty="0">
                  <a:latin typeface="Aptos" panose="020B0004020202020204" pitchFamily="34" charset="0"/>
                </a:rPr>
                <a:t>. The new </a:t>
              </a:r>
              <a:r>
                <a:rPr lang="it-IT" sz="2400" dirty="0" err="1">
                  <a:latin typeface="Aptos" panose="020B0004020202020204" pitchFamily="34" charset="0"/>
                </a:rPr>
                <a:t>provisions</a:t>
              </a:r>
              <a:r>
                <a:rPr lang="it-IT" sz="2400" dirty="0">
                  <a:latin typeface="Aptos" panose="020B0004020202020204" pitchFamily="34" charset="0"/>
                </a:rPr>
                <a:t> are </a:t>
              </a:r>
              <a:r>
                <a:rPr lang="it-IT" sz="2400" dirty="0" err="1">
                  <a:latin typeface="Aptos" panose="020B0004020202020204" pitchFamily="34" charset="0"/>
                </a:rPr>
                <a:t>intended</a:t>
              </a:r>
              <a:r>
                <a:rPr lang="it-IT" sz="2400" dirty="0">
                  <a:latin typeface="Aptos" panose="020B0004020202020204" pitchFamily="34" charset="0"/>
                </a:rPr>
                <a:t> to </a:t>
              </a:r>
              <a:r>
                <a:rPr lang="it-IT" sz="2400" dirty="0" err="1">
                  <a:latin typeface="Aptos" panose="020B0004020202020204" pitchFamily="34" charset="0"/>
                </a:rPr>
                <a:t>restore</a:t>
              </a:r>
              <a:r>
                <a:rPr lang="it-IT" sz="2400" dirty="0">
                  <a:latin typeface="Aptos" panose="020B0004020202020204" pitchFamily="34" charset="0"/>
                </a:rPr>
                <a:t> the </a:t>
              </a:r>
              <a:r>
                <a:rPr lang="it-IT" sz="2400" b="1" dirty="0">
                  <a:latin typeface="Aptos" panose="020B0004020202020204" pitchFamily="34" charset="0"/>
                </a:rPr>
                <a:t>authority of school staff </a:t>
              </a:r>
              <a:r>
                <a:rPr lang="it-IT" sz="2400" dirty="0">
                  <a:latin typeface="Aptos" panose="020B0004020202020204" pitchFamily="34" charset="0"/>
                </a:rPr>
                <a:t>and to </a:t>
              </a:r>
              <a:r>
                <a:rPr lang="it-IT" sz="2400" b="1" dirty="0" err="1">
                  <a:latin typeface="Aptos" panose="020B0004020202020204" pitchFamily="34" charset="0"/>
                </a:rPr>
                <a:t>promote</a:t>
              </a:r>
              <a:r>
                <a:rPr lang="it-IT" sz="2400" b="1" dirty="0">
                  <a:latin typeface="Aptos" panose="020B0004020202020204" pitchFamily="34" charset="0"/>
                </a:rPr>
                <a:t> a culture of </a:t>
              </a:r>
              <a:r>
                <a:rPr lang="it-IT" sz="2400" b="1" dirty="0" err="1">
                  <a:latin typeface="Aptos" panose="020B0004020202020204" pitchFamily="34" charset="0"/>
                </a:rPr>
                <a:t>respect</a:t>
              </a:r>
              <a:r>
                <a:rPr lang="it-IT" sz="2400" b="1" dirty="0">
                  <a:latin typeface="Aptos" panose="020B0004020202020204" pitchFamily="34" charset="0"/>
                </a:rPr>
                <a:t> and </a:t>
              </a:r>
              <a:r>
                <a:rPr lang="it-IT" sz="2400" b="1" dirty="0" err="1">
                  <a:latin typeface="Aptos" panose="020B0004020202020204" pitchFamily="34" charset="0"/>
                </a:rPr>
                <a:t>individual</a:t>
              </a:r>
              <a:r>
                <a:rPr lang="it-IT" sz="2400" b="1" dirty="0">
                  <a:latin typeface="Aptos" panose="020B0004020202020204" pitchFamily="34" charset="0"/>
                </a:rPr>
                <a:t> </a:t>
              </a:r>
              <a:r>
                <a:rPr lang="it-IT" sz="2400" b="1" dirty="0" err="1">
                  <a:latin typeface="Aptos" panose="020B0004020202020204" pitchFamily="34" charset="0"/>
                </a:rPr>
                <a:t>responsibility</a:t>
              </a:r>
              <a:r>
                <a:rPr lang="it-IT" sz="2400" dirty="0">
                  <a:latin typeface="Aptos" panose="020B0004020202020204" pitchFamily="34" charset="0"/>
                </a:rPr>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CF9F6"/>
        </a:solidFill>
        <a:effectLst/>
      </p:bgPr>
    </p:bg>
    <p:spTree>
      <p:nvGrpSpPr>
        <p:cNvPr id="1" name="">
          <a:extLst>
            <a:ext uri="{FF2B5EF4-FFF2-40B4-BE49-F238E27FC236}">
              <a16:creationId xmlns:a16="http://schemas.microsoft.com/office/drawing/2014/main" id="{63B0D01C-CE19-60AF-D543-208979BF51CF}"/>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A14700D5-B6D2-95FD-3C20-69F32A00321D}"/>
              </a:ext>
            </a:extLst>
          </p:cNvPr>
          <p:cNvGrpSpPr/>
          <p:nvPr/>
        </p:nvGrpSpPr>
        <p:grpSpPr>
          <a:xfrm>
            <a:off x="-100708" y="-144080"/>
            <a:ext cx="7873107" cy="2400341"/>
            <a:chOff x="0" y="0"/>
            <a:chExt cx="4843116" cy="632188"/>
          </a:xfrm>
        </p:grpSpPr>
        <p:sp>
          <p:nvSpPr>
            <p:cNvPr id="3" name="Freeform 3">
              <a:extLst>
                <a:ext uri="{FF2B5EF4-FFF2-40B4-BE49-F238E27FC236}">
                  <a16:creationId xmlns:a16="http://schemas.microsoft.com/office/drawing/2014/main" id="{714FB493-FC13-43BD-1318-0F1B59E6E58B}"/>
                </a:ext>
              </a:extLst>
            </p:cNvPr>
            <p:cNvSpPr/>
            <p:nvPr/>
          </p:nvSpPr>
          <p:spPr>
            <a:xfrm>
              <a:off x="0" y="0"/>
              <a:ext cx="4843116" cy="632188"/>
            </a:xfrm>
            <a:custGeom>
              <a:avLst/>
              <a:gdLst/>
              <a:ahLst/>
              <a:cxnLst/>
              <a:rect l="l" t="t" r="r" b="b"/>
              <a:pathLst>
                <a:path w="4843116" h="632188">
                  <a:moveTo>
                    <a:pt x="0" y="0"/>
                  </a:moveTo>
                  <a:lnTo>
                    <a:pt x="4843116" y="0"/>
                  </a:lnTo>
                  <a:lnTo>
                    <a:pt x="4843116" y="632188"/>
                  </a:lnTo>
                  <a:lnTo>
                    <a:pt x="0" y="632188"/>
                  </a:lnTo>
                  <a:close/>
                </a:path>
              </a:pathLst>
            </a:custGeom>
            <a:solidFill>
              <a:srgbClr val="5A7157"/>
            </a:solidFill>
          </p:spPr>
          <p:txBody>
            <a:bodyPr/>
            <a:lstStyle/>
            <a:p>
              <a:endParaRPr lang="it-IT"/>
            </a:p>
          </p:txBody>
        </p:sp>
        <p:sp>
          <p:nvSpPr>
            <p:cNvPr id="4" name="TextBox 4">
              <a:extLst>
                <a:ext uri="{FF2B5EF4-FFF2-40B4-BE49-F238E27FC236}">
                  <a16:creationId xmlns:a16="http://schemas.microsoft.com/office/drawing/2014/main" id="{3B3795F3-B67F-6527-F5E5-9D8D2EF13FE4}"/>
                </a:ext>
              </a:extLst>
            </p:cNvPr>
            <p:cNvSpPr txBox="1"/>
            <p:nvPr/>
          </p:nvSpPr>
          <p:spPr>
            <a:xfrm>
              <a:off x="0" y="-38100"/>
              <a:ext cx="4843116" cy="670288"/>
            </a:xfrm>
            <a:prstGeom prst="rect">
              <a:avLst/>
            </a:prstGeom>
          </p:spPr>
          <p:txBody>
            <a:bodyPr lIns="50800" tIns="50800" rIns="50800" bIns="50800" rtlCol="0" anchor="ctr"/>
            <a:lstStyle/>
            <a:p>
              <a:pPr algn="ctr">
                <a:lnSpc>
                  <a:spcPts val="2239"/>
                </a:lnSpc>
              </a:pPr>
              <a:endParaRPr/>
            </a:p>
          </p:txBody>
        </p:sp>
      </p:grpSp>
      <p:sp>
        <p:nvSpPr>
          <p:cNvPr id="5" name="TextBox 5">
            <a:extLst>
              <a:ext uri="{FF2B5EF4-FFF2-40B4-BE49-F238E27FC236}">
                <a16:creationId xmlns:a16="http://schemas.microsoft.com/office/drawing/2014/main" id="{67A8F158-AD36-A40E-1E90-FECA0421680C}"/>
              </a:ext>
            </a:extLst>
          </p:cNvPr>
          <p:cNvSpPr txBox="1"/>
          <p:nvPr/>
        </p:nvSpPr>
        <p:spPr>
          <a:xfrm>
            <a:off x="1276350" y="342900"/>
            <a:ext cx="5124450" cy="1307922"/>
          </a:xfrm>
          <a:prstGeom prst="rect">
            <a:avLst/>
          </a:prstGeom>
        </p:spPr>
        <p:txBody>
          <a:bodyPr wrap="square" lIns="0" tIns="0" rIns="0" bIns="0" rtlCol="0" anchor="t">
            <a:spAutoFit/>
          </a:bodyPr>
          <a:lstStyle/>
          <a:p>
            <a:pPr algn="l">
              <a:lnSpc>
                <a:spcPts val="10800"/>
              </a:lnSpc>
            </a:pPr>
            <a:r>
              <a:rPr lang="en-US" sz="8000" dirty="0">
                <a:solidFill>
                  <a:srgbClr val="FFCAD5"/>
                </a:solidFill>
                <a:latin typeface="Anton"/>
                <a:ea typeface="Anton"/>
                <a:cs typeface="Anton"/>
                <a:sym typeface="Anton"/>
              </a:rPr>
              <a:t>DISCUSSION</a:t>
            </a:r>
          </a:p>
        </p:txBody>
      </p:sp>
      <p:grpSp>
        <p:nvGrpSpPr>
          <p:cNvPr id="8" name="Group 6">
            <a:extLst>
              <a:ext uri="{FF2B5EF4-FFF2-40B4-BE49-F238E27FC236}">
                <a16:creationId xmlns:a16="http://schemas.microsoft.com/office/drawing/2014/main" id="{89791B26-3ACE-CDE2-2AF3-6E56CFFC84DE}"/>
              </a:ext>
            </a:extLst>
          </p:cNvPr>
          <p:cNvGrpSpPr/>
          <p:nvPr/>
        </p:nvGrpSpPr>
        <p:grpSpPr>
          <a:xfrm>
            <a:off x="-100707" y="1638301"/>
            <a:ext cx="7873107" cy="8648700"/>
            <a:chOff x="0" y="0"/>
            <a:chExt cx="1180863" cy="1474437"/>
          </a:xfrm>
        </p:grpSpPr>
        <p:sp>
          <p:nvSpPr>
            <p:cNvPr id="11" name="Freeform 7">
              <a:extLst>
                <a:ext uri="{FF2B5EF4-FFF2-40B4-BE49-F238E27FC236}">
                  <a16:creationId xmlns:a16="http://schemas.microsoft.com/office/drawing/2014/main" id="{02EB8CE9-3166-EB8F-F112-7FF8DC53FD50}"/>
                </a:ext>
              </a:extLst>
            </p:cNvPr>
            <p:cNvSpPr/>
            <p:nvPr/>
          </p:nvSpPr>
          <p:spPr>
            <a:xfrm>
              <a:off x="0" y="0"/>
              <a:ext cx="1180863" cy="1474437"/>
            </a:xfrm>
            <a:custGeom>
              <a:avLst/>
              <a:gdLst/>
              <a:ahLst/>
              <a:cxnLst/>
              <a:rect l="l" t="t" r="r" b="b"/>
              <a:pathLst>
                <a:path w="1180863" h="1474437">
                  <a:moveTo>
                    <a:pt x="0" y="0"/>
                  </a:moveTo>
                  <a:lnTo>
                    <a:pt x="1180863" y="0"/>
                  </a:lnTo>
                  <a:lnTo>
                    <a:pt x="1180863" y="1474437"/>
                  </a:lnTo>
                  <a:lnTo>
                    <a:pt x="0" y="1474437"/>
                  </a:lnTo>
                  <a:close/>
                </a:path>
              </a:pathLst>
            </a:custGeom>
            <a:blipFill>
              <a:blip r:embed="rId3"/>
              <a:stretch>
                <a:fillRect t="-10012" b="-10012"/>
              </a:stretch>
            </a:blipFill>
          </p:spPr>
          <p:txBody>
            <a:bodyPr/>
            <a:lstStyle/>
            <a:p>
              <a:endParaRPr lang="it-IT"/>
            </a:p>
          </p:txBody>
        </p:sp>
      </p:grpSp>
      <p:sp>
        <p:nvSpPr>
          <p:cNvPr id="7" name="CasellaDiTesto 6">
            <a:extLst>
              <a:ext uri="{FF2B5EF4-FFF2-40B4-BE49-F238E27FC236}">
                <a16:creationId xmlns:a16="http://schemas.microsoft.com/office/drawing/2014/main" id="{BACF53C0-3C0A-0431-B0B3-C3D05D80D1E5}"/>
              </a:ext>
            </a:extLst>
          </p:cNvPr>
          <p:cNvSpPr txBox="1"/>
          <p:nvPr/>
        </p:nvSpPr>
        <p:spPr>
          <a:xfrm>
            <a:off x="8382000" y="280817"/>
            <a:ext cx="6324600" cy="1261884"/>
          </a:xfrm>
          <a:prstGeom prst="rect">
            <a:avLst/>
          </a:prstGeom>
          <a:noFill/>
        </p:spPr>
        <p:txBody>
          <a:bodyPr wrap="square" rtlCol="0">
            <a:spAutoFit/>
          </a:bodyPr>
          <a:lstStyle/>
          <a:p>
            <a:pPr marL="342900" indent="-342900">
              <a:buFont typeface="Arial" panose="020B0604020202020204" pitchFamily="34" charset="0"/>
              <a:buChar char="•"/>
            </a:pPr>
            <a:r>
              <a:rPr lang="it-IT" sz="2400" dirty="0">
                <a:latin typeface="Aptos" panose="020B0004020202020204" pitchFamily="34" charset="0"/>
              </a:rPr>
              <a:t> </a:t>
            </a:r>
            <a:r>
              <a:rPr lang="it-IT" sz="2800" dirty="0">
                <a:latin typeface="Aptos" panose="020B0004020202020204" pitchFamily="34" charset="0"/>
              </a:rPr>
              <a:t>Teachers’ </a:t>
            </a:r>
            <a:r>
              <a:rPr lang="it-IT" sz="2800" dirty="0" err="1">
                <a:latin typeface="Aptos" panose="020B0004020202020204" pitchFamily="34" charset="0"/>
              </a:rPr>
              <a:t>attitudes</a:t>
            </a:r>
            <a:r>
              <a:rPr lang="it-IT" sz="2800" dirty="0">
                <a:latin typeface="Aptos" panose="020B0004020202020204" pitchFamily="34" charset="0"/>
              </a:rPr>
              <a:t> and </a:t>
            </a:r>
            <a:r>
              <a:rPr lang="it-IT" sz="2800" dirty="0" err="1">
                <a:latin typeface="Aptos" panose="020B0004020202020204" pitchFamily="34" charset="0"/>
              </a:rPr>
              <a:t>perceptions</a:t>
            </a:r>
            <a:r>
              <a:rPr lang="it-IT" sz="2800" dirty="0">
                <a:latin typeface="Aptos" panose="020B0004020202020204" pitchFamily="34" charset="0"/>
              </a:rPr>
              <a:t>: </a:t>
            </a:r>
          </a:p>
          <a:p>
            <a:pPr marL="800100" lvl="1" indent="-342900">
              <a:buFont typeface="Arial" panose="020B0604020202020204" pitchFamily="34" charset="0"/>
              <a:buChar char="•"/>
            </a:pPr>
            <a:r>
              <a:rPr lang="it-IT" sz="2400" dirty="0" err="1">
                <a:latin typeface="Aptos" panose="020B0004020202020204" pitchFamily="34" charset="0"/>
                <a:sym typeface="Wingdings" panose="05000000000000000000" pitchFamily="2" charset="2"/>
              </a:rPr>
              <a:t>Grades</a:t>
            </a:r>
            <a:r>
              <a:rPr lang="it-IT" sz="2400" dirty="0">
                <a:latin typeface="Aptos" panose="020B0004020202020204" pitchFamily="34" charset="0"/>
                <a:sym typeface="Wingdings" panose="05000000000000000000" pitchFamily="2" charset="2"/>
              </a:rPr>
              <a:t> are </a:t>
            </a:r>
            <a:r>
              <a:rPr lang="it-IT" sz="2400" b="1" dirty="0" err="1">
                <a:latin typeface="Aptos" panose="020B0004020202020204" pitchFamily="34" charset="0"/>
                <a:sym typeface="Wingdings" panose="05000000000000000000" pitchFamily="2" charset="2"/>
              </a:rPr>
              <a:t>too</a:t>
            </a:r>
            <a:r>
              <a:rPr lang="it-IT" sz="2400" b="1" dirty="0">
                <a:latin typeface="Aptos" panose="020B0004020202020204" pitchFamily="34" charset="0"/>
                <a:sym typeface="Wingdings" panose="05000000000000000000" pitchFamily="2" charset="2"/>
              </a:rPr>
              <a:t> </a:t>
            </a:r>
            <a:r>
              <a:rPr lang="it-IT" sz="2400" b="1" dirty="0" err="1">
                <a:latin typeface="Aptos" panose="020B0004020202020204" pitchFamily="34" charset="0"/>
                <a:sym typeface="Wingdings" panose="05000000000000000000" pitchFamily="2" charset="2"/>
              </a:rPr>
              <a:t>simple</a:t>
            </a:r>
            <a:endParaRPr lang="it-IT" sz="2400" b="1" dirty="0">
              <a:latin typeface="Aptos" panose="020B0004020202020204" pitchFamily="34" charset="0"/>
              <a:sym typeface="Wingdings" panose="05000000000000000000" pitchFamily="2" charset="2"/>
            </a:endParaRPr>
          </a:p>
          <a:p>
            <a:pPr marL="800100" lvl="1" indent="-342900">
              <a:buFont typeface="Arial" panose="020B0604020202020204" pitchFamily="34" charset="0"/>
              <a:buChar char="•"/>
            </a:pPr>
            <a:r>
              <a:rPr lang="it-IT" sz="2400" dirty="0" err="1">
                <a:latin typeface="Aptos" panose="020B0004020202020204" pitchFamily="34" charset="0"/>
                <a:sym typeface="Wingdings" panose="05000000000000000000" pitchFamily="2" charset="2"/>
              </a:rPr>
              <a:t>Grades</a:t>
            </a:r>
            <a:r>
              <a:rPr lang="it-IT" sz="2400" dirty="0">
                <a:latin typeface="Aptos" panose="020B0004020202020204" pitchFamily="34" charset="0"/>
                <a:sym typeface="Wingdings" panose="05000000000000000000" pitchFamily="2" charset="2"/>
              </a:rPr>
              <a:t> are </a:t>
            </a:r>
            <a:r>
              <a:rPr lang="it-IT" sz="2400" b="1" dirty="0" err="1">
                <a:latin typeface="Aptos" panose="020B0004020202020204" pitchFamily="34" charset="0"/>
                <a:sym typeface="Wingdings" panose="05000000000000000000" pitchFamily="2" charset="2"/>
              </a:rPr>
              <a:t>imposed</a:t>
            </a:r>
            <a:endParaRPr lang="it-IT" sz="2400" b="1" dirty="0">
              <a:latin typeface="Aptos" panose="020B0004020202020204" pitchFamily="34" charset="0"/>
              <a:sym typeface="Wingdings" panose="05000000000000000000" pitchFamily="2" charset="2"/>
            </a:endParaRPr>
          </a:p>
        </p:txBody>
      </p:sp>
      <p:sp>
        <p:nvSpPr>
          <p:cNvPr id="13" name="CasellaDiTesto 12">
            <a:extLst>
              <a:ext uri="{FF2B5EF4-FFF2-40B4-BE49-F238E27FC236}">
                <a16:creationId xmlns:a16="http://schemas.microsoft.com/office/drawing/2014/main" id="{59DFF42F-8821-78C2-3489-A9C6D6A25F55}"/>
              </a:ext>
            </a:extLst>
          </p:cNvPr>
          <p:cNvSpPr txBox="1"/>
          <p:nvPr/>
        </p:nvSpPr>
        <p:spPr>
          <a:xfrm>
            <a:off x="13536332" y="871266"/>
            <a:ext cx="4065868" cy="1384995"/>
          </a:xfrm>
          <a:prstGeom prst="rect">
            <a:avLst/>
          </a:prstGeom>
          <a:solidFill>
            <a:schemeClr val="accent3">
              <a:lumMod val="60000"/>
              <a:lumOff val="40000"/>
            </a:schemeClr>
          </a:solidFill>
        </p:spPr>
        <p:txBody>
          <a:bodyPr wrap="square" rtlCol="0">
            <a:spAutoFit/>
          </a:bodyPr>
          <a:lstStyle/>
          <a:p>
            <a:pPr algn="ctr"/>
            <a:r>
              <a:rPr lang="it-IT" sz="2800" b="1" dirty="0">
                <a:latin typeface="Aptos" panose="020B0004020202020204" pitchFamily="34" charset="0"/>
              </a:rPr>
              <a:t>Normative </a:t>
            </a:r>
            <a:r>
              <a:rPr lang="it-IT" sz="2800" b="1" dirty="0" err="1">
                <a:latin typeface="Aptos" panose="020B0004020202020204" pitchFamily="34" charset="0"/>
              </a:rPr>
              <a:t>grading</a:t>
            </a:r>
            <a:r>
              <a:rPr lang="it-IT" sz="2800" dirty="0">
                <a:latin typeface="Aptos" panose="020B0004020202020204" pitchFamily="34" charset="0"/>
              </a:rPr>
              <a:t>: </a:t>
            </a:r>
            <a:r>
              <a:rPr lang="it-IT" sz="2800" dirty="0" err="1">
                <a:latin typeface="Aptos" panose="020B0004020202020204" pitchFamily="34" charset="0"/>
              </a:rPr>
              <a:t>detrimental</a:t>
            </a:r>
            <a:r>
              <a:rPr lang="it-IT" sz="2800" dirty="0">
                <a:latin typeface="Aptos" panose="020B0004020202020204" pitchFamily="34" charset="0"/>
              </a:rPr>
              <a:t> for </a:t>
            </a:r>
            <a:r>
              <a:rPr lang="it-IT" sz="2800" dirty="0" err="1">
                <a:latin typeface="Aptos" panose="020B0004020202020204" pitchFamily="34" charset="0"/>
              </a:rPr>
              <a:t>teachers</a:t>
            </a:r>
            <a:r>
              <a:rPr lang="it-IT" sz="2800" dirty="0">
                <a:latin typeface="Aptos" panose="020B0004020202020204" pitchFamily="34" charset="0"/>
              </a:rPr>
              <a:t>’ </a:t>
            </a:r>
            <a:r>
              <a:rPr lang="it-IT" sz="2800" dirty="0" err="1">
                <a:latin typeface="Aptos" panose="020B0004020202020204" pitchFamily="34" charset="0"/>
              </a:rPr>
              <a:t>teaching</a:t>
            </a:r>
            <a:r>
              <a:rPr lang="it-IT" sz="2800" dirty="0">
                <a:latin typeface="Aptos" panose="020B0004020202020204" pitchFamily="34" charset="0"/>
              </a:rPr>
              <a:t> practices?</a:t>
            </a:r>
            <a:endParaRPr lang="it-IT" sz="2800" dirty="0">
              <a:latin typeface="Aptos" panose="020B0004020202020204" pitchFamily="34" charset="0"/>
              <a:sym typeface="Wingdings" panose="05000000000000000000" pitchFamily="2" charset="2"/>
            </a:endParaRPr>
          </a:p>
        </p:txBody>
      </p:sp>
      <p:sp>
        <p:nvSpPr>
          <p:cNvPr id="15" name="CasellaDiTesto 14">
            <a:extLst>
              <a:ext uri="{FF2B5EF4-FFF2-40B4-BE49-F238E27FC236}">
                <a16:creationId xmlns:a16="http://schemas.microsoft.com/office/drawing/2014/main" id="{435AF7BA-76DA-D84A-03A5-AC15962C5E6F}"/>
              </a:ext>
            </a:extLst>
          </p:cNvPr>
          <p:cNvSpPr txBox="1"/>
          <p:nvPr/>
        </p:nvSpPr>
        <p:spPr>
          <a:xfrm>
            <a:off x="8496300" y="2175249"/>
            <a:ext cx="9372600" cy="2523768"/>
          </a:xfrm>
          <a:prstGeom prst="rect">
            <a:avLst/>
          </a:prstGeom>
          <a:noFill/>
        </p:spPr>
        <p:txBody>
          <a:bodyPr wrap="square" rtlCol="0">
            <a:spAutoFit/>
          </a:bodyPr>
          <a:lstStyle/>
          <a:p>
            <a:pPr marL="342900" indent="-342900">
              <a:buFont typeface="Arial" panose="020B0604020202020204" pitchFamily="34" charset="0"/>
              <a:buChar char="•"/>
            </a:pPr>
            <a:r>
              <a:rPr lang="it-IT" sz="2800" dirty="0">
                <a:latin typeface="Aptos" panose="020B0004020202020204" pitchFamily="34" charset="0"/>
              </a:rPr>
              <a:t> </a:t>
            </a:r>
            <a:r>
              <a:rPr lang="it-IT" sz="2800" b="1" dirty="0" err="1">
                <a:latin typeface="Aptos" panose="020B0004020202020204" pitchFamily="34" charset="0"/>
              </a:rPr>
              <a:t>Functions</a:t>
            </a:r>
            <a:r>
              <a:rPr lang="it-IT" sz="2800" b="1" dirty="0">
                <a:latin typeface="Aptos" panose="020B0004020202020204" pitchFamily="34" charset="0"/>
              </a:rPr>
              <a:t> of </a:t>
            </a:r>
            <a:r>
              <a:rPr lang="it-IT" sz="2800" b="1" dirty="0" err="1">
                <a:latin typeface="Aptos" panose="020B0004020202020204" pitchFamily="34" charset="0"/>
              </a:rPr>
              <a:t>grading</a:t>
            </a:r>
            <a:endParaRPr lang="it-IT" sz="2800" b="1" dirty="0">
              <a:latin typeface="Aptos" panose="020B0004020202020204" pitchFamily="34" charset="0"/>
              <a:sym typeface="Wingdings" panose="05000000000000000000" pitchFamily="2" charset="2"/>
            </a:endParaRPr>
          </a:p>
          <a:p>
            <a:pPr marL="800100" lvl="1" indent="-342900">
              <a:buFont typeface="Arial" panose="020B0604020202020204" pitchFamily="34" charset="0"/>
              <a:buChar char="•"/>
            </a:pPr>
            <a:r>
              <a:rPr lang="it-IT" sz="2800" b="1" dirty="0" err="1">
                <a:latin typeface="Aptos" panose="020B0004020202020204" pitchFamily="34" charset="0"/>
                <a:sym typeface="Wingdings" panose="05000000000000000000" pitchFamily="2" charset="2"/>
              </a:rPr>
              <a:t>Selective</a:t>
            </a:r>
            <a:r>
              <a:rPr lang="it-IT" sz="2800" b="1" dirty="0">
                <a:latin typeface="Aptos" panose="020B0004020202020204" pitchFamily="34" charset="0"/>
                <a:sym typeface="Wingdings" panose="05000000000000000000" pitchFamily="2" charset="2"/>
              </a:rPr>
              <a:t>/punitive</a:t>
            </a:r>
          </a:p>
          <a:p>
            <a:pPr lvl="1"/>
            <a:r>
              <a:rPr lang="it-IT" sz="2800" dirty="0"/>
              <a:t>«</a:t>
            </a:r>
            <a:r>
              <a:rPr lang="it-IT" sz="2800" dirty="0" err="1"/>
              <a:t>Secondary</a:t>
            </a:r>
            <a:r>
              <a:rPr lang="it-IT" sz="2800" dirty="0"/>
              <a:t> </a:t>
            </a:r>
            <a:r>
              <a:rPr lang="it-IT" sz="2800" dirty="0" err="1"/>
              <a:t>teachers</a:t>
            </a:r>
            <a:r>
              <a:rPr lang="it-IT" sz="2800" dirty="0"/>
              <a:t> </a:t>
            </a:r>
            <a:r>
              <a:rPr lang="it-IT" sz="2800" dirty="0" err="1"/>
              <a:t>believed</a:t>
            </a:r>
            <a:r>
              <a:rPr lang="it-IT" sz="2800" dirty="0"/>
              <a:t> </a:t>
            </a:r>
            <a:r>
              <a:rPr lang="it-IT" sz="2800" dirty="0" err="1"/>
              <a:t>that</a:t>
            </a:r>
            <a:r>
              <a:rPr lang="it-IT" sz="2800" dirty="0"/>
              <a:t> </a:t>
            </a:r>
            <a:r>
              <a:rPr lang="it-IT" sz="2800" dirty="0" err="1"/>
              <a:t>grading</a:t>
            </a:r>
            <a:r>
              <a:rPr lang="it-IT" sz="2800" dirty="0"/>
              <a:t> </a:t>
            </a:r>
            <a:r>
              <a:rPr lang="it-IT" sz="2800" dirty="0" err="1"/>
              <a:t>served</a:t>
            </a:r>
            <a:r>
              <a:rPr lang="it-IT" sz="2800" dirty="0"/>
              <a:t> a </a:t>
            </a:r>
            <a:r>
              <a:rPr lang="it-IT" sz="2800" dirty="0" err="1"/>
              <a:t>classroom</a:t>
            </a:r>
            <a:r>
              <a:rPr lang="it-IT" sz="2800" dirty="0"/>
              <a:t> control and management </a:t>
            </a:r>
            <a:r>
              <a:rPr lang="it-IT" sz="2800" dirty="0" err="1"/>
              <a:t>function</a:t>
            </a:r>
            <a:r>
              <a:rPr lang="it-IT" sz="2800" dirty="0"/>
              <a:t>, </a:t>
            </a:r>
            <a:r>
              <a:rPr lang="it-IT" sz="2800" dirty="0" err="1"/>
              <a:t>emphasising</a:t>
            </a:r>
            <a:r>
              <a:rPr lang="it-IT" sz="2800" dirty="0"/>
              <a:t> </a:t>
            </a:r>
            <a:r>
              <a:rPr lang="it-IT" sz="2800" dirty="0" err="1"/>
              <a:t>student</a:t>
            </a:r>
            <a:r>
              <a:rPr lang="it-IT" sz="2800" dirty="0"/>
              <a:t> </a:t>
            </a:r>
            <a:r>
              <a:rPr lang="it-IT" sz="2800" dirty="0" err="1"/>
              <a:t>behaviour</a:t>
            </a:r>
            <a:r>
              <a:rPr lang="it-IT" sz="2800" dirty="0"/>
              <a:t> and </a:t>
            </a:r>
            <a:r>
              <a:rPr lang="it-IT" sz="2800" dirty="0" err="1"/>
              <a:t>completion</a:t>
            </a:r>
            <a:r>
              <a:rPr lang="it-IT" sz="2800" dirty="0"/>
              <a:t> of work.»                                          </a:t>
            </a:r>
            <a:r>
              <a:rPr lang="it-IT" dirty="0"/>
              <a:t>(Brookhart et al., 2017, p. 23)</a:t>
            </a:r>
            <a:r>
              <a:rPr lang="it-IT" b="1" dirty="0">
                <a:latin typeface="Aptos" panose="020B0004020202020204" pitchFamily="34" charset="0"/>
                <a:sym typeface="Wingdings" panose="05000000000000000000" pitchFamily="2" charset="2"/>
              </a:rPr>
              <a:t> </a:t>
            </a:r>
            <a:endParaRPr lang="it-IT" dirty="0">
              <a:latin typeface="Aptos" panose="020B0004020202020204" pitchFamily="34" charset="0"/>
              <a:sym typeface="Wingdings" panose="05000000000000000000" pitchFamily="2" charset="2"/>
            </a:endParaRPr>
          </a:p>
        </p:txBody>
      </p:sp>
      <p:sp>
        <p:nvSpPr>
          <p:cNvPr id="9" name="CasellaDiTesto 8">
            <a:extLst>
              <a:ext uri="{FF2B5EF4-FFF2-40B4-BE49-F238E27FC236}">
                <a16:creationId xmlns:a16="http://schemas.microsoft.com/office/drawing/2014/main" id="{E7EA5663-0E6A-31A0-F717-BF7F6BCFE735}"/>
              </a:ext>
            </a:extLst>
          </p:cNvPr>
          <p:cNvSpPr txBox="1"/>
          <p:nvPr/>
        </p:nvSpPr>
        <p:spPr>
          <a:xfrm>
            <a:off x="8484818" y="6926811"/>
            <a:ext cx="9372600" cy="2369880"/>
          </a:xfrm>
          <a:prstGeom prst="rect">
            <a:avLst/>
          </a:prstGeom>
          <a:noFill/>
        </p:spPr>
        <p:txBody>
          <a:bodyPr wrap="square" rtlCol="0">
            <a:spAutoFit/>
          </a:bodyPr>
          <a:lstStyle/>
          <a:p>
            <a:pPr marL="342900" indent="-342900">
              <a:buFont typeface="Arial" panose="020B0604020202020204" pitchFamily="34" charset="0"/>
              <a:buChar char="•"/>
            </a:pPr>
            <a:r>
              <a:rPr lang="it-IT" sz="2800" dirty="0">
                <a:latin typeface="Aptos" panose="020B0004020202020204" pitchFamily="34" charset="0"/>
              </a:rPr>
              <a:t> </a:t>
            </a:r>
            <a:r>
              <a:rPr lang="it-IT" sz="2800" b="1" dirty="0" err="1">
                <a:latin typeface="Aptos" panose="020B0004020202020204" pitchFamily="34" charset="0"/>
              </a:rPr>
              <a:t>External</a:t>
            </a:r>
            <a:r>
              <a:rPr lang="it-IT" sz="2800" b="1" dirty="0">
                <a:latin typeface="Aptos" panose="020B0004020202020204" pitchFamily="34" charset="0"/>
              </a:rPr>
              <a:t> </a:t>
            </a:r>
            <a:r>
              <a:rPr lang="it-IT" sz="2800" b="1" dirty="0" err="1">
                <a:latin typeface="Aptos" panose="020B0004020202020204" pitchFamily="34" charset="0"/>
              </a:rPr>
              <a:t>factors</a:t>
            </a:r>
            <a:r>
              <a:rPr lang="it-IT" sz="2800" b="1" dirty="0">
                <a:latin typeface="Aptos" panose="020B0004020202020204" pitchFamily="34" charset="0"/>
              </a:rPr>
              <a:t> </a:t>
            </a:r>
            <a:r>
              <a:rPr lang="it-IT" sz="2800" b="1" dirty="0" err="1">
                <a:latin typeface="Aptos" panose="020B0004020202020204" pitchFamily="34" charset="0"/>
              </a:rPr>
              <a:t>influencing</a:t>
            </a:r>
            <a:r>
              <a:rPr lang="it-IT" sz="2800" b="1" dirty="0">
                <a:latin typeface="Aptos" panose="020B0004020202020204" pitchFamily="34" charset="0"/>
              </a:rPr>
              <a:t> the </a:t>
            </a:r>
            <a:r>
              <a:rPr lang="it-IT" sz="2800" b="1" dirty="0" err="1">
                <a:latin typeface="Aptos" panose="020B0004020202020204" pitchFamily="34" charset="0"/>
              </a:rPr>
              <a:t>value</a:t>
            </a:r>
            <a:r>
              <a:rPr lang="it-IT" sz="2800" b="1" dirty="0">
                <a:latin typeface="Aptos" panose="020B0004020202020204" pitchFamily="34" charset="0"/>
              </a:rPr>
              <a:t> of </a:t>
            </a:r>
            <a:r>
              <a:rPr lang="it-IT" sz="2800" b="1" dirty="0" err="1">
                <a:latin typeface="Aptos" panose="020B0004020202020204" pitchFamily="34" charset="0"/>
              </a:rPr>
              <a:t>grading</a:t>
            </a:r>
            <a:r>
              <a:rPr lang="it-IT" sz="2800" b="1" dirty="0">
                <a:latin typeface="Aptos" panose="020B0004020202020204" pitchFamily="34" charset="0"/>
              </a:rPr>
              <a:t> </a:t>
            </a:r>
            <a:endParaRPr lang="it-IT" sz="2800" b="1" dirty="0">
              <a:latin typeface="Aptos" panose="020B0004020202020204" pitchFamily="34" charset="0"/>
              <a:sym typeface="Wingdings" panose="05000000000000000000" pitchFamily="2" charset="2"/>
            </a:endParaRPr>
          </a:p>
          <a:p>
            <a:pPr marL="800100" lvl="1" indent="-342900">
              <a:buFont typeface="Arial" panose="020B0604020202020204" pitchFamily="34" charset="0"/>
              <a:buChar char="•"/>
            </a:pPr>
            <a:r>
              <a:rPr lang="it-IT" sz="2800" dirty="0">
                <a:latin typeface="Aptos" panose="020B0004020202020204" pitchFamily="34" charset="0"/>
                <a:sym typeface="Wingdings" panose="05000000000000000000" pitchFamily="2" charset="2"/>
              </a:rPr>
              <a:t>Parental </a:t>
            </a:r>
            <a:r>
              <a:rPr lang="it-IT" sz="2800" dirty="0" err="1">
                <a:latin typeface="Aptos" panose="020B0004020202020204" pitchFamily="34" charset="0"/>
                <a:sym typeface="Wingdings" panose="05000000000000000000" pitchFamily="2" charset="2"/>
              </a:rPr>
              <a:t>expectations</a:t>
            </a:r>
            <a:r>
              <a:rPr lang="it-IT" sz="2800" dirty="0">
                <a:latin typeface="Aptos" panose="020B0004020202020204" pitchFamily="34" charset="0"/>
                <a:sym typeface="Wingdings" panose="05000000000000000000" pitchFamily="2" charset="2"/>
              </a:rPr>
              <a:t> and </a:t>
            </a:r>
            <a:r>
              <a:rPr lang="it-IT" sz="2800" dirty="0" err="1">
                <a:latin typeface="Aptos" panose="020B0004020202020204" pitchFamily="34" charset="0"/>
                <a:sym typeface="Wingdings" panose="05000000000000000000" pitchFamily="2" charset="2"/>
              </a:rPr>
              <a:t>their</a:t>
            </a:r>
            <a:r>
              <a:rPr lang="it-IT" sz="2800" dirty="0">
                <a:latin typeface="Aptos" panose="020B0004020202020204" pitchFamily="34" charset="0"/>
                <a:sym typeface="Wingdings" panose="05000000000000000000" pitchFamily="2" charset="2"/>
              </a:rPr>
              <a:t> </a:t>
            </a:r>
            <a:r>
              <a:rPr lang="it-IT" sz="2800" dirty="0" err="1">
                <a:latin typeface="Aptos" panose="020B0004020202020204" pitchFamily="34" charset="0"/>
                <a:sym typeface="Wingdings" panose="05000000000000000000" pitchFamily="2" charset="2"/>
              </a:rPr>
              <a:t>consequences</a:t>
            </a:r>
            <a:r>
              <a:rPr lang="it-IT" sz="2800" dirty="0">
                <a:latin typeface="Aptos" panose="020B0004020202020204" pitchFamily="34" charset="0"/>
                <a:sym typeface="Wingdings" panose="05000000000000000000" pitchFamily="2" charset="2"/>
              </a:rPr>
              <a:t> on </a:t>
            </a:r>
            <a:r>
              <a:rPr lang="it-IT" sz="2800" dirty="0" err="1">
                <a:latin typeface="Aptos" panose="020B0004020202020204" pitchFamily="34" charset="0"/>
                <a:sym typeface="Wingdings" panose="05000000000000000000" pitchFamily="2" charset="2"/>
              </a:rPr>
              <a:t>students</a:t>
            </a:r>
            <a:r>
              <a:rPr lang="it-IT" sz="2800" dirty="0">
                <a:latin typeface="Aptos" panose="020B0004020202020204" pitchFamily="34" charset="0"/>
                <a:sym typeface="Wingdings" panose="05000000000000000000" pitchFamily="2" charset="2"/>
              </a:rPr>
              <a:t> and </a:t>
            </a:r>
            <a:r>
              <a:rPr lang="it-IT" sz="2800" dirty="0" err="1">
                <a:latin typeface="Aptos" panose="020B0004020202020204" pitchFamily="34" charset="0"/>
                <a:sym typeface="Wingdings" panose="05000000000000000000" pitchFamily="2" charset="2"/>
              </a:rPr>
              <a:t>teachers</a:t>
            </a:r>
            <a:r>
              <a:rPr lang="it-IT" sz="2800" dirty="0">
                <a:latin typeface="Aptos" panose="020B0004020202020204" pitchFamily="34" charset="0"/>
                <a:sym typeface="Wingdings" panose="05000000000000000000" pitchFamily="2" charset="2"/>
              </a:rPr>
              <a:t>                                                           </a:t>
            </a:r>
            <a:r>
              <a:rPr lang="it-IT" dirty="0">
                <a:latin typeface="Aptos" panose="020B0004020202020204" pitchFamily="34" charset="0"/>
                <a:sym typeface="Wingdings" panose="05000000000000000000" pitchFamily="2" charset="2"/>
              </a:rPr>
              <a:t>(Curran &amp; Hill, 2022)</a:t>
            </a:r>
          </a:p>
          <a:p>
            <a:pPr lvl="1"/>
            <a:endParaRPr lang="it-IT" sz="2800" dirty="0">
              <a:latin typeface="Aptos" panose="020B0004020202020204" pitchFamily="34" charset="0"/>
              <a:sym typeface="Wingdings" panose="05000000000000000000" pitchFamily="2" charset="2"/>
            </a:endParaRPr>
          </a:p>
          <a:p>
            <a:pPr lvl="1"/>
            <a:r>
              <a:rPr lang="it-IT" b="1" dirty="0">
                <a:latin typeface="Aptos" panose="020B0004020202020204" pitchFamily="34" charset="0"/>
                <a:sym typeface="Wingdings" panose="05000000000000000000" pitchFamily="2" charset="2"/>
              </a:rPr>
              <a:t> </a:t>
            </a:r>
            <a:endParaRPr lang="it-IT" dirty="0">
              <a:latin typeface="Aptos" panose="020B0004020202020204" pitchFamily="34" charset="0"/>
              <a:sym typeface="Wingdings" panose="05000000000000000000" pitchFamily="2" charset="2"/>
            </a:endParaRPr>
          </a:p>
        </p:txBody>
      </p:sp>
      <p:sp>
        <p:nvSpPr>
          <p:cNvPr id="12" name="CasellaDiTesto 11">
            <a:extLst>
              <a:ext uri="{FF2B5EF4-FFF2-40B4-BE49-F238E27FC236}">
                <a16:creationId xmlns:a16="http://schemas.microsoft.com/office/drawing/2014/main" id="{0ACD22A2-9A31-1C9A-A1AA-B1E25F942FD4}"/>
              </a:ext>
            </a:extLst>
          </p:cNvPr>
          <p:cNvSpPr txBox="1"/>
          <p:nvPr/>
        </p:nvSpPr>
        <p:spPr>
          <a:xfrm>
            <a:off x="8635068" y="4864201"/>
            <a:ext cx="3761068" cy="1384995"/>
          </a:xfrm>
          <a:prstGeom prst="rect">
            <a:avLst/>
          </a:prstGeom>
          <a:solidFill>
            <a:schemeClr val="accent3">
              <a:lumMod val="60000"/>
              <a:lumOff val="40000"/>
              <a:alpha val="56000"/>
            </a:schemeClr>
          </a:solidFill>
        </p:spPr>
        <p:txBody>
          <a:bodyPr wrap="square" rtlCol="0">
            <a:spAutoFit/>
          </a:bodyPr>
          <a:lstStyle/>
          <a:p>
            <a:pPr algn="ctr"/>
            <a:r>
              <a:rPr lang="it-IT" sz="2800" dirty="0" err="1">
                <a:latin typeface="Aptos" panose="020B0004020202020204" pitchFamily="34" charset="0"/>
              </a:rPr>
              <a:t>Questioning</a:t>
            </a:r>
            <a:r>
              <a:rPr lang="it-IT" sz="2800" dirty="0">
                <a:latin typeface="Aptos" panose="020B0004020202020204" pitchFamily="34" charset="0"/>
              </a:rPr>
              <a:t> the </a:t>
            </a:r>
            <a:r>
              <a:rPr lang="it-IT" sz="2800" b="1" dirty="0" err="1">
                <a:latin typeface="Aptos" panose="020B0004020202020204" pitchFamily="34" charset="0"/>
              </a:rPr>
              <a:t>role</a:t>
            </a:r>
            <a:r>
              <a:rPr lang="it-IT" sz="2800" dirty="0">
                <a:latin typeface="Aptos" panose="020B0004020202020204" pitchFamily="34" charset="0"/>
              </a:rPr>
              <a:t> of achievement </a:t>
            </a:r>
            <a:r>
              <a:rPr lang="it-IT" sz="2800" dirty="0" err="1">
                <a:latin typeface="Aptos" panose="020B0004020202020204" pitchFamily="34" charset="0"/>
              </a:rPr>
              <a:t>assessment</a:t>
            </a:r>
            <a:r>
              <a:rPr lang="it-IT" sz="2800" dirty="0">
                <a:latin typeface="Aptos" panose="020B0004020202020204" pitchFamily="34" charset="0"/>
              </a:rPr>
              <a:t> in school?</a:t>
            </a:r>
            <a:endParaRPr lang="it-IT" sz="2800" dirty="0">
              <a:latin typeface="Aptos" panose="020B0004020202020204" pitchFamily="34" charset="0"/>
              <a:sym typeface="Wingdings" panose="05000000000000000000" pitchFamily="2" charset="2"/>
            </a:endParaRPr>
          </a:p>
        </p:txBody>
      </p:sp>
      <p:sp>
        <p:nvSpPr>
          <p:cNvPr id="16" name="CasellaDiTesto 15">
            <a:extLst>
              <a:ext uri="{FF2B5EF4-FFF2-40B4-BE49-F238E27FC236}">
                <a16:creationId xmlns:a16="http://schemas.microsoft.com/office/drawing/2014/main" id="{DD464416-3B82-C81C-A3C7-9DFBC5072271}"/>
              </a:ext>
            </a:extLst>
          </p:cNvPr>
          <p:cNvSpPr txBox="1"/>
          <p:nvPr/>
        </p:nvSpPr>
        <p:spPr>
          <a:xfrm>
            <a:off x="13536332" y="4833931"/>
            <a:ext cx="3761068" cy="1508105"/>
          </a:xfrm>
          <a:prstGeom prst="rect">
            <a:avLst/>
          </a:prstGeom>
          <a:solidFill>
            <a:schemeClr val="accent3">
              <a:lumMod val="40000"/>
              <a:lumOff val="60000"/>
            </a:schemeClr>
          </a:solidFill>
        </p:spPr>
        <p:txBody>
          <a:bodyPr wrap="square" rtlCol="0">
            <a:spAutoFit/>
          </a:bodyPr>
          <a:lstStyle/>
          <a:p>
            <a:pPr algn="ctr"/>
            <a:r>
              <a:rPr lang="it-IT" sz="2800" dirty="0">
                <a:latin typeface="Aptos" panose="020B0004020202020204" pitchFamily="34" charset="0"/>
              </a:rPr>
              <a:t>Teachers </a:t>
            </a:r>
            <a:r>
              <a:rPr lang="it-IT" sz="2800" dirty="0" err="1">
                <a:latin typeface="Aptos" panose="020B0004020202020204" pitchFamily="34" charset="0"/>
              </a:rPr>
              <a:t>as</a:t>
            </a:r>
            <a:r>
              <a:rPr lang="it-IT" sz="2800" dirty="0">
                <a:latin typeface="Aptos" panose="020B0004020202020204" pitchFamily="34" charset="0"/>
              </a:rPr>
              <a:t> </a:t>
            </a:r>
            <a:r>
              <a:rPr lang="it-IT" sz="2800" b="1" dirty="0" err="1">
                <a:latin typeface="Aptos" panose="020B0004020202020204" pitchFamily="34" charset="0"/>
              </a:rPr>
              <a:t>mentors</a:t>
            </a:r>
            <a:r>
              <a:rPr lang="it-IT" sz="2800" dirty="0">
                <a:latin typeface="Aptos" panose="020B0004020202020204" pitchFamily="34" charset="0"/>
              </a:rPr>
              <a:t> or </a:t>
            </a:r>
            <a:r>
              <a:rPr lang="it-IT" sz="2800" b="1" dirty="0" err="1">
                <a:latin typeface="Aptos" panose="020B0004020202020204" pitchFamily="34" charset="0"/>
              </a:rPr>
              <a:t>gatekeepers</a:t>
            </a:r>
            <a:endParaRPr lang="it-IT" sz="2800" b="1" dirty="0">
              <a:latin typeface="Aptos" panose="020B0004020202020204" pitchFamily="34" charset="0"/>
            </a:endParaRPr>
          </a:p>
          <a:p>
            <a:pPr algn="ctr"/>
            <a:r>
              <a:rPr lang="it-IT" dirty="0">
                <a:latin typeface="Aptos" panose="020B0004020202020204" pitchFamily="34" charset="0"/>
              </a:rPr>
              <a:t>(Butera et al., 2021a; Butera et al., 2021b) </a:t>
            </a:r>
            <a:endParaRPr lang="it-IT" dirty="0">
              <a:latin typeface="Aptos" panose="020B0004020202020204" pitchFamily="34" charset="0"/>
              <a:sym typeface="Wingdings" panose="05000000000000000000" pitchFamily="2" charset="2"/>
            </a:endParaRPr>
          </a:p>
        </p:txBody>
      </p:sp>
      <p:sp>
        <p:nvSpPr>
          <p:cNvPr id="21" name="CasellaDiTesto 20">
            <a:extLst>
              <a:ext uri="{FF2B5EF4-FFF2-40B4-BE49-F238E27FC236}">
                <a16:creationId xmlns:a16="http://schemas.microsoft.com/office/drawing/2014/main" id="{46C8D751-E83F-D700-8A3F-13138BE4B0A8}"/>
              </a:ext>
            </a:extLst>
          </p:cNvPr>
          <p:cNvSpPr txBox="1"/>
          <p:nvPr/>
        </p:nvSpPr>
        <p:spPr>
          <a:xfrm>
            <a:off x="12396136" y="8579906"/>
            <a:ext cx="4901264" cy="954107"/>
          </a:xfrm>
          <a:prstGeom prst="rect">
            <a:avLst/>
          </a:prstGeom>
          <a:solidFill>
            <a:schemeClr val="accent3">
              <a:lumMod val="60000"/>
              <a:lumOff val="40000"/>
            </a:schemeClr>
          </a:solidFill>
        </p:spPr>
        <p:txBody>
          <a:bodyPr wrap="square" rtlCol="0">
            <a:spAutoFit/>
          </a:bodyPr>
          <a:lstStyle/>
          <a:p>
            <a:pPr algn="ctr"/>
            <a:r>
              <a:rPr lang="it-IT" sz="2800" b="1" dirty="0">
                <a:latin typeface="Aptos" panose="020B0004020202020204" pitchFamily="34" charset="0"/>
              </a:rPr>
              <a:t>Parents’ </a:t>
            </a:r>
            <a:r>
              <a:rPr lang="it-IT" sz="2800" b="1" dirty="0" err="1">
                <a:latin typeface="Aptos" panose="020B0004020202020204" pitchFamily="34" charset="0"/>
              </a:rPr>
              <a:t>role</a:t>
            </a:r>
            <a:r>
              <a:rPr lang="it-IT" sz="2800" b="1" dirty="0">
                <a:latin typeface="Aptos" panose="020B0004020202020204" pitchFamily="34" charset="0"/>
              </a:rPr>
              <a:t> </a:t>
            </a:r>
            <a:r>
              <a:rPr lang="it-IT" sz="2800" dirty="0">
                <a:latin typeface="Aptos" panose="020B0004020202020204" pitchFamily="34" charset="0"/>
              </a:rPr>
              <a:t>in </a:t>
            </a:r>
            <a:r>
              <a:rPr lang="it-IT" sz="2800" dirty="0" err="1">
                <a:latin typeface="Aptos" panose="020B0004020202020204" pitchFamily="34" charset="0"/>
              </a:rPr>
              <a:t>conveying</a:t>
            </a:r>
            <a:r>
              <a:rPr lang="it-IT" sz="2800" dirty="0">
                <a:latin typeface="Aptos" panose="020B0004020202020204" pitchFamily="34" charset="0"/>
              </a:rPr>
              <a:t> competitive </a:t>
            </a:r>
            <a:r>
              <a:rPr lang="it-IT" sz="2800" dirty="0" err="1">
                <a:latin typeface="Aptos" panose="020B0004020202020204" pitchFamily="34" charset="0"/>
              </a:rPr>
              <a:t>values</a:t>
            </a:r>
            <a:endParaRPr lang="it-IT" sz="2800" dirty="0">
              <a:latin typeface="Aptos" panose="020B0004020202020204" pitchFamily="34" charset="0"/>
              <a:sym typeface="Wingdings" panose="05000000000000000000" pitchFamily="2" charset="2"/>
            </a:endParaRPr>
          </a:p>
        </p:txBody>
      </p:sp>
    </p:spTree>
    <p:extLst>
      <p:ext uri="{BB962C8B-B14F-4D97-AF65-F5344CB8AC3E}">
        <p14:creationId xmlns:p14="http://schemas.microsoft.com/office/powerpoint/2010/main" val="4246201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P spid="16"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CAD5"/>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1734800" cy="8033299"/>
            <a:chOff x="0" y="0"/>
            <a:chExt cx="3774145" cy="2115766"/>
          </a:xfrm>
        </p:grpSpPr>
        <p:sp>
          <p:nvSpPr>
            <p:cNvPr id="3" name="Freeform 3"/>
            <p:cNvSpPr/>
            <p:nvPr/>
          </p:nvSpPr>
          <p:spPr>
            <a:xfrm>
              <a:off x="0" y="0"/>
              <a:ext cx="3774145" cy="2115766"/>
            </a:xfrm>
            <a:custGeom>
              <a:avLst/>
              <a:gdLst/>
              <a:ahLst/>
              <a:cxnLst/>
              <a:rect l="l" t="t" r="r" b="b"/>
              <a:pathLst>
                <a:path w="3774145" h="2115766">
                  <a:moveTo>
                    <a:pt x="0" y="0"/>
                  </a:moveTo>
                  <a:lnTo>
                    <a:pt x="3774145" y="0"/>
                  </a:lnTo>
                  <a:lnTo>
                    <a:pt x="3774145" y="2115766"/>
                  </a:lnTo>
                  <a:lnTo>
                    <a:pt x="0" y="2115766"/>
                  </a:lnTo>
                  <a:close/>
                </a:path>
              </a:pathLst>
            </a:custGeom>
            <a:solidFill>
              <a:srgbClr val="5A7157"/>
            </a:solidFill>
          </p:spPr>
          <p:txBody>
            <a:bodyPr/>
            <a:lstStyle/>
            <a:p>
              <a:endParaRPr lang="it-IT"/>
            </a:p>
          </p:txBody>
        </p:sp>
        <p:sp>
          <p:nvSpPr>
            <p:cNvPr id="4" name="TextBox 4"/>
            <p:cNvSpPr txBox="1"/>
            <p:nvPr/>
          </p:nvSpPr>
          <p:spPr>
            <a:xfrm>
              <a:off x="0" y="-38100"/>
              <a:ext cx="3774145" cy="2153866"/>
            </a:xfrm>
            <a:prstGeom prst="rect">
              <a:avLst/>
            </a:prstGeom>
          </p:spPr>
          <p:txBody>
            <a:bodyPr lIns="50800" tIns="50800" rIns="50800" bIns="50800" rtlCol="0" anchor="ctr"/>
            <a:lstStyle/>
            <a:p>
              <a:pPr algn="ctr">
                <a:lnSpc>
                  <a:spcPts val="2239"/>
                </a:lnSpc>
              </a:pPr>
              <a:endParaRPr/>
            </a:p>
          </p:txBody>
        </p:sp>
      </p:grpSp>
      <p:grpSp>
        <p:nvGrpSpPr>
          <p:cNvPr id="5" name="Group 5"/>
          <p:cNvGrpSpPr/>
          <p:nvPr/>
        </p:nvGrpSpPr>
        <p:grpSpPr>
          <a:xfrm>
            <a:off x="14173200" y="0"/>
            <a:ext cx="4114800" cy="8033299"/>
            <a:chOff x="0" y="0"/>
            <a:chExt cx="1083733" cy="2115766"/>
          </a:xfrm>
        </p:grpSpPr>
        <p:sp>
          <p:nvSpPr>
            <p:cNvPr id="6" name="Freeform 6"/>
            <p:cNvSpPr/>
            <p:nvPr/>
          </p:nvSpPr>
          <p:spPr>
            <a:xfrm>
              <a:off x="0" y="0"/>
              <a:ext cx="1083733" cy="2115766"/>
            </a:xfrm>
            <a:custGeom>
              <a:avLst/>
              <a:gdLst/>
              <a:ahLst/>
              <a:cxnLst/>
              <a:rect l="l" t="t" r="r" b="b"/>
              <a:pathLst>
                <a:path w="1083733" h="2115766">
                  <a:moveTo>
                    <a:pt x="0" y="0"/>
                  </a:moveTo>
                  <a:lnTo>
                    <a:pt x="1083733" y="0"/>
                  </a:lnTo>
                  <a:lnTo>
                    <a:pt x="1083733" y="2115766"/>
                  </a:lnTo>
                  <a:lnTo>
                    <a:pt x="0" y="2115766"/>
                  </a:lnTo>
                  <a:close/>
                </a:path>
              </a:pathLst>
            </a:custGeom>
            <a:solidFill>
              <a:srgbClr val="FCF9F6"/>
            </a:solidFill>
          </p:spPr>
          <p:txBody>
            <a:bodyPr/>
            <a:lstStyle/>
            <a:p>
              <a:endParaRPr lang="it-IT"/>
            </a:p>
          </p:txBody>
        </p:sp>
        <p:sp>
          <p:nvSpPr>
            <p:cNvPr id="7" name="TextBox 7"/>
            <p:cNvSpPr txBox="1"/>
            <p:nvPr/>
          </p:nvSpPr>
          <p:spPr>
            <a:xfrm>
              <a:off x="0" y="-38100"/>
              <a:ext cx="1083733" cy="2153866"/>
            </a:xfrm>
            <a:prstGeom prst="rect">
              <a:avLst/>
            </a:prstGeom>
          </p:spPr>
          <p:txBody>
            <a:bodyPr lIns="50800" tIns="50800" rIns="50800" bIns="50800" rtlCol="0" anchor="ctr"/>
            <a:lstStyle/>
            <a:p>
              <a:pPr algn="ctr">
                <a:lnSpc>
                  <a:spcPts val="2239"/>
                </a:lnSpc>
              </a:pPr>
              <a:endParaRPr/>
            </a:p>
          </p:txBody>
        </p:sp>
      </p:grpSp>
      <p:sp>
        <p:nvSpPr>
          <p:cNvPr id="9" name="TextBox 9"/>
          <p:cNvSpPr txBox="1"/>
          <p:nvPr/>
        </p:nvSpPr>
        <p:spPr>
          <a:xfrm>
            <a:off x="661306" y="4688861"/>
            <a:ext cx="11596786" cy="3152775"/>
          </a:xfrm>
          <a:prstGeom prst="rect">
            <a:avLst/>
          </a:prstGeom>
        </p:spPr>
        <p:txBody>
          <a:bodyPr lIns="0" tIns="0" rIns="0" bIns="0" rtlCol="0" anchor="t">
            <a:spAutoFit/>
          </a:bodyPr>
          <a:lstStyle/>
          <a:p>
            <a:pPr algn="l">
              <a:lnSpc>
                <a:spcPts val="12481"/>
              </a:lnSpc>
            </a:pPr>
            <a:r>
              <a:rPr lang="en-US" sz="10401">
                <a:solidFill>
                  <a:srgbClr val="FFCAD5"/>
                </a:solidFill>
                <a:latin typeface="Anton"/>
                <a:ea typeface="Anton"/>
                <a:cs typeface="Anton"/>
                <a:sym typeface="Anton"/>
              </a:rPr>
              <a:t>THANK YOU </a:t>
            </a:r>
          </a:p>
          <a:p>
            <a:pPr algn="l">
              <a:lnSpc>
                <a:spcPts val="12481"/>
              </a:lnSpc>
            </a:pPr>
            <a:r>
              <a:rPr lang="en-US" sz="10401">
                <a:solidFill>
                  <a:srgbClr val="FFCAD5"/>
                </a:solidFill>
                <a:latin typeface="Anton"/>
                <a:ea typeface="Anton"/>
                <a:cs typeface="Anton"/>
                <a:sym typeface="Anton"/>
              </a:rPr>
              <a:t>FOR YOUR ATTENTION</a:t>
            </a:r>
          </a:p>
        </p:txBody>
      </p:sp>
      <p:sp>
        <p:nvSpPr>
          <p:cNvPr id="11" name="TextBox 9">
            <a:extLst>
              <a:ext uri="{FF2B5EF4-FFF2-40B4-BE49-F238E27FC236}">
                <a16:creationId xmlns:a16="http://schemas.microsoft.com/office/drawing/2014/main" id="{436D7624-9905-71B9-A989-FDDD44AF2AFC}"/>
              </a:ext>
            </a:extLst>
          </p:cNvPr>
          <p:cNvSpPr txBox="1"/>
          <p:nvPr/>
        </p:nvSpPr>
        <p:spPr>
          <a:xfrm>
            <a:off x="661306" y="8420100"/>
            <a:ext cx="4314825" cy="365741"/>
          </a:xfrm>
          <a:prstGeom prst="rect">
            <a:avLst/>
          </a:prstGeom>
        </p:spPr>
        <p:txBody>
          <a:bodyPr lIns="0" tIns="0" rIns="0" bIns="0" rtlCol="0" anchor="t">
            <a:spAutoFit/>
          </a:bodyPr>
          <a:lstStyle/>
          <a:p>
            <a:pPr algn="l">
              <a:lnSpc>
                <a:spcPts val="3120"/>
              </a:lnSpc>
            </a:pPr>
            <a:r>
              <a:rPr lang="en-US" sz="2400" dirty="0">
                <a:solidFill>
                  <a:schemeClr val="accent3">
                    <a:lumMod val="50000"/>
                  </a:schemeClr>
                </a:solidFill>
                <a:latin typeface="Helios"/>
                <a:ea typeface="Helios"/>
                <a:cs typeface="Helios"/>
                <a:sym typeface="Helios"/>
              </a:rPr>
              <a:t>annalisa.soncini@ulb.be</a:t>
            </a:r>
          </a:p>
        </p:txBody>
      </p:sp>
      <p:grpSp>
        <p:nvGrpSpPr>
          <p:cNvPr id="10" name="Gruppo 9">
            <a:extLst>
              <a:ext uri="{FF2B5EF4-FFF2-40B4-BE49-F238E27FC236}">
                <a16:creationId xmlns:a16="http://schemas.microsoft.com/office/drawing/2014/main" id="{E2FB0988-D8E1-78E6-DDA6-9D8C0F4F1A6F}"/>
              </a:ext>
            </a:extLst>
          </p:cNvPr>
          <p:cNvGrpSpPr/>
          <p:nvPr/>
        </p:nvGrpSpPr>
        <p:grpSpPr>
          <a:xfrm>
            <a:off x="11582400" y="-190500"/>
            <a:ext cx="8702042" cy="8223799"/>
            <a:chOff x="0" y="3690597"/>
            <a:chExt cx="18470881" cy="6596403"/>
          </a:xfrm>
        </p:grpSpPr>
        <p:grpSp>
          <p:nvGrpSpPr>
            <p:cNvPr id="12" name="Group 2">
              <a:extLst>
                <a:ext uri="{FF2B5EF4-FFF2-40B4-BE49-F238E27FC236}">
                  <a16:creationId xmlns:a16="http://schemas.microsoft.com/office/drawing/2014/main" id="{13E79314-C99B-14F6-3962-1E70227C73CA}"/>
                </a:ext>
              </a:extLst>
            </p:cNvPr>
            <p:cNvGrpSpPr/>
            <p:nvPr/>
          </p:nvGrpSpPr>
          <p:grpSpPr>
            <a:xfrm>
              <a:off x="0" y="3848100"/>
              <a:ext cx="14233250" cy="6438900"/>
              <a:chOff x="0" y="0"/>
              <a:chExt cx="3381590" cy="1405043"/>
            </a:xfrm>
          </p:grpSpPr>
          <p:sp>
            <p:nvSpPr>
              <p:cNvPr id="16" name="Freeform 3">
                <a:extLst>
                  <a:ext uri="{FF2B5EF4-FFF2-40B4-BE49-F238E27FC236}">
                    <a16:creationId xmlns:a16="http://schemas.microsoft.com/office/drawing/2014/main" id="{F92D7AF5-B57B-2966-D8F5-F94F45B679A7}"/>
                  </a:ext>
                </a:extLst>
              </p:cNvPr>
              <p:cNvSpPr/>
              <p:nvPr/>
            </p:nvSpPr>
            <p:spPr>
              <a:xfrm>
                <a:off x="0" y="0"/>
                <a:ext cx="3381590" cy="1405043"/>
              </a:xfrm>
              <a:custGeom>
                <a:avLst/>
                <a:gdLst/>
                <a:ahLst/>
                <a:cxnLst/>
                <a:rect l="l" t="t" r="r" b="b"/>
                <a:pathLst>
                  <a:path w="2938563" h="1405043">
                    <a:moveTo>
                      <a:pt x="0" y="0"/>
                    </a:moveTo>
                    <a:lnTo>
                      <a:pt x="2938563" y="0"/>
                    </a:lnTo>
                    <a:lnTo>
                      <a:pt x="2938563" y="1405043"/>
                    </a:lnTo>
                    <a:lnTo>
                      <a:pt x="0" y="1405043"/>
                    </a:lnTo>
                    <a:close/>
                  </a:path>
                </a:pathLst>
              </a:custGeom>
              <a:blipFill>
                <a:blip r:embed="rId3"/>
                <a:stretch>
                  <a:fillRect t="-7345" b="-7345"/>
                </a:stretch>
              </a:blipFill>
            </p:spPr>
            <p:txBody>
              <a:bodyPr/>
              <a:lstStyle/>
              <a:p>
                <a:endParaRPr lang="it-IT" sz="2400"/>
              </a:p>
            </p:txBody>
          </p:sp>
        </p:grpSp>
        <p:sp>
          <p:nvSpPr>
            <p:cNvPr id="15" name="TextBox 6">
              <a:extLst>
                <a:ext uri="{FF2B5EF4-FFF2-40B4-BE49-F238E27FC236}">
                  <a16:creationId xmlns:a16="http://schemas.microsoft.com/office/drawing/2014/main" id="{B79AA87F-DD3B-7321-BFBD-29C0FC94F7A1}"/>
                </a:ext>
              </a:extLst>
            </p:cNvPr>
            <p:cNvSpPr txBox="1"/>
            <p:nvPr/>
          </p:nvSpPr>
          <p:spPr>
            <a:xfrm>
              <a:off x="12355831" y="3690597"/>
              <a:ext cx="6115050" cy="6596403"/>
            </a:xfrm>
            <a:prstGeom prst="rect">
              <a:avLst/>
            </a:prstGeom>
          </p:spPr>
          <p:txBody>
            <a:bodyPr lIns="50800" tIns="50800" rIns="50800" bIns="50800" rtlCol="0" anchor="ctr"/>
            <a:lstStyle/>
            <a:p>
              <a:pPr algn="ctr">
                <a:lnSpc>
                  <a:spcPts val="2239"/>
                </a:lnSpc>
              </a:pPr>
              <a:endParaRPr sz="2400"/>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CF9F6"/>
        </a:solidFill>
        <a:effectLst/>
      </p:bgPr>
    </p:bg>
    <p:spTree>
      <p:nvGrpSpPr>
        <p:cNvPr id="1" name="">
          <a:extLst>
            <a:ext uri="{FF2B5EF4-FFF2-40B4-BE49-F238E27FC236}">
              <a16:creationId xmlns:a16="http://schemas.microsoft.com/office/drawing/2014/main" id="{D73AB0F2-3998-7845-AA02-6D47C0D9C577}"/>
            </a:ext>
          </a:extLst>
        </p:cNvPr>
        <p:cNvGrpSpPr/>
        <p:nvPr/>
      </p:nvGrpSpPr>
      <p:grpSpPr>
        <a:xfrm>
          <a:off x="0" y="0"/>
          <a:ext cx="0" cy="0"/>
          <a:chOff x="0" y="0"/>
          <a:chExt cx="0" cy="0"/>
        </a:xfrm>
      </p:grpSpPr>
      <p:grpSp>
        <p:nvGrpSpPr>
          <p:cNvPr id="17" name="Gruppo 16">
            <a:extLst>
              <a:ext uri="{FF2B5EF4-FFF2-40B4-BE49-F238E27FC236}">
                <a16:creationId xmlns:a16="http://schemas.microsoft.com/office/drawing/2014/main" id="{0801238A-762D-EA11-42B7-6A75C9D3AFDA}"/>
              </a:ext>
            </a:extLst>
          </p:cNvPr>
          <p:cNvGrpSpPr/>
          <p:nvPr/>
        </p:nvGrpSpPr>
        <p:grpSpPr>
          <a:xfrm>
            <a:off x="-321646" y="-157383"/>
            <a:ext cx="7650838" cy="4491081"/>
            <a:chOff x="-321646" y="-157383"/>
            <a:chExt cx="7650838" cy="4491081"/>
          </a:xfrm>
        </p:grpSpPr>
        <p:grpSp>
          <p:nvGrpSpPr>
            <p:cNvPr id="2" name="Group 2">
              <a:extLst>
                <a:ext uri="{FF2B5EF4-FFF2-40B4-BE49-F238E27FC236}">
                  <a16:creationId xmlns:a16="http://schemas.microsoft.com/office/drawing/2014/main" id="{F6E890F4-D22A-60C3-8ABC-D89EB4B11C75}"/>
                </a:ext>
              </a:extLst>
            </p:cNvPr>
            <p:cNvGrpSpPr/>
            <p:nvPr/>
          </p:nvGrpSpPr>
          <p:grpSpPr>
            <a:xfrm>
              <a:off x="-321646" y="-157383"/>
              <a:ext cx="7650838" cy="4491081"/>
              <a:chOff x="0" y="0"/>
              <a:chExt cx="2015036" cy="1182836"/>
            </a:xfrm>
          </p:grpSpPr>
          <p:sp>
            <p:nvSpPr>
              <p:cNvPr id="3" name="Freeform 3">
                <a:extLst>
                  <a:ext uri="{FF2B5EF4-FFF2-40B4-BE49-F238E27FC236}">
                    <a16:creationId xmlns:a16="http://schemas.microsoft.com/office/drawing/2014/main" id="{8EAE71A0-1BE5-428E-FDB1-A6DF90C0521D}"/>
                  </a:ext>
                </a:extLst>
              </p:cNvPr>
              <p:cNvSpPr/>
              <p:nvPr/>
            </p:nvSpPr>
            <p:spPr>
              <a:xfrm>
                <a:off x="0" y="0"/>
                <a:ext cx="2015036" cy="1182836"/>
              </a:xfrm>
              <a:custGeom>
                <a:avLst/>
                <a:gdLst/>
                <a:ahLst/>
                <a:cxnLst/>
                <a:rect l="l" t="t" r="r" b="b"/>
                <a:pathLst>
                  <a:path w="2015036" h="1182836">
                    <a:moveTo>
                      <a:pt x="0" y="0"/>
                    </a:moveTo>
                    <a:lnTo>
                      <a:pt x="2015036" y="0"/>
                    </a:lnTo>
                    <a:lnTo>
                      <a:pt x="2015036" y="1182836"/>
                    </a:lnTo>
                    <a:lnTo>
                      <a:pt x="0" y="1182836"/>
                    </a:lnTo>
                    <a:close/>
                  </a:path>
                </a:pathLst>
              </a:custGeom>
              <a:solidFill>
                <a:srgbClr val="5A7157"/>
              </a:solidFill>
            </p:spPr>
            <p:txBody>
              <a:bodyPr/>
              <a:lstStyle/>
              <a:p>
                <a:endParaRPr lang="it-IT"/>
              </a:p>
            </p:txBody>
          </p:sp>
          <p:sp>
            <p:nvSpPr>
              <p:cNvPr id="4" name="TextBox 4">
                <a:extLst>
                  <a:ext uri="{FF2B5EF4-FFF2-40B4-BE49-F238E27FC236}">
                    <a16:creationId xmlns:a16="http://schemas.microsoft.com/office/drawing/2014/main" id="{8D5A3E68-C482-2C94-533C-381A00F63FA7}"/>
                  </a:ext>
                </a:extLst>
              </p:cNvPr>
              <p:cNvSpPr txBox="1"/>
              <p:nvPr/>
            </p:nvSpPr>
            <p:spPr>
              <a:xfrm>
                <a:off x="0" y="-38100"/>
                <a:ext cx="2015036" cy="1220936"/>
              </a:xfrm>
              <a:prstGeom prst="rect">
                <a:avLst/>
              </a:prstGeom>
            </p:spPr>
            <p:txBody>
              <a:bodyPr lIns="50800" tIns="50800" rIns="50800" bIns="50800" rtlCol="0" anchor="ctr"/>
              <a:lstStyle/>
              <a:p>
                <a:pPr algn="ctr">
                  <a:lnSpc>
                    <a:spcPts val="2239"/>
                  </a:lnSpc>
                </a:pPr>
                <a:endParaRPr/>
              </a:p>
            </p:txBody>
          </p:sp>
        </p:grpSp>
        <p:sp>
          <p:nvSpPr>
            <p:cNvPr id="7" name="TextBox 7">
              <a:extLst>
                <a:ext uri="{FF2B5EF4-FFF2-40B4-BE49-F238E27FC236}">
                  <a16:creationId xmlns:a16="http://schemas.microsoft.com/office/drawing/2014/main" id="{8FCE6B0F-6588-C892-D860-0E84959DF6B3}"/>
                </a:ext>
              </a:extLst>
            </p:cNvPr>
            <p:cNvSpPr txBox="1"/>
            <p:nvPr/>
          </p:nvSpPr>
          <p:spPr>
            <a:xfrm>
              <a:off x="500529" y="523875"/>
              <a:ext cx="6629400" cy="771525"/>
            </a:xfrm>
            <a:prstGeom prst="rect">
              <a:avLst/>
            </a:prstGeom>
          </p:spPr>
          <p:txBody>
            <a:bodyPr lIns="0" tIns="0" rIns="0" bIns="0" rtlCol="0" anchor="t">
              <a:spAutoFit/>
            </a:bodyPr>
            <a:lstStyle/>
            <a:p>
              <a:pPr algn="l">
                <a:lnSpc>
                  <a:spcPts val="6000"/>
                </a:lnSpc>
              </a:pPr>
              <a:r>
                <a:rPr lang="en-US" sz="5000" dirty="0">
                  <a:solidFill>
                    <a:srgbClr val="FFCAD5"/>
                  </a:solidFill>
                  <a:latin typeface="Anton"/>
                  <a:ea typeface="Anton"/>
                  <a:cs typeface="Anton"/>
                  <a:sym typeface="Anton"/>
                </a:rPr>
                <a:t>THE ITALIAN CONTEXT</a:t>
              </a:r>
            </a:p>
          </p:txBody>
        </p:sp>
      </p:grpSp>
      <p:sp>
        <p:nvSpPr>
          <p:cNvPr id="11" name="TextBox 4">
            <a:extLst>
              <a:ext uri="{FF2B5EF4-FFF2-40B4-BE49-F238E27FC236}">
                <a16:creationId xmlns:a16="http://schemas.microsoft.com/office/drawing/2014/main" id="{36C8B493-4133-2510-0946-2597B7BE1646}"/>
              </a:ext>
            </a:extLst>
          </p:cNvPr>
          <p:cNvSpPr txBox="1"/>
          <p:nvPr/>
        </p:nvSpPr>
        <p:spPr>
          <a:xfrm>
            <a:off x="152400" y="7739"/>
            <a:ext cx="7650838" cy="4635742"/>
          </a:xfrm>
          <a:prstGeom prst="rect">
            <a:avLst/>
          </a:prstGeom>
        </p:spPr>
        <p:txBody>
          <a:bodyPr lIns="50800" tIns="50800" rIns="50800" bIns="50800" rtlCol="0" anchor="ctr"/>
          <a:lstStyle/>
          <a:p>
            <a:pPr algn="ctr">
              <a:lnSpc>
                <a:spcPts val="2239"/>
              </a:lnSpc>
            </a:pPr>
            <a:endParaRPr/>
          </a:p>
        </p:txBody>
      </p:sp>
      <p:graphicFrame>
        <p:nvGraphicFramePr>
          <p:cNvPr id="10" name="Tabella 9">
            <a:extLst>
              <a:ext uri="{FF2B5EF4-FFF2-40B4-BE49-F238E27FC236}">
                <a16:creationId xmlns:a16="http://schemas.microsoft.com/office/drawing/2014/main" id="{E0A0EF20-6595-CBC3-1FDD-DA99439861F0}"/>
              </a:ext>
            </a:extLst>
          </p:cNvPr>
          <p:cNvGraphicFramePr>
            <a:graphicFrameLocks noGrp="1"/>
          </p:cNvGraphicFramePr>
          <p:nvPr/>
        </p:nvGraphicFramePr>
        <p:xfrm>
          <a:off x="7512347" y="571500"/>
          <a:ext cx="10278934" cy="5212080"/>
        </p:xfrm>
        <a:graphic>
          <a:graphicData uri="http://schemas.openxmlformats.org/drawingml/2006/table">
            <a:tbl>
              <a:tblPr firstRow="1" bandRow="1">
                <a:tableStyleId>{9DCAF9ED-07DC-4A11-8D7F-57B35C25682E}</a:tableStyleId>
              </a:tblPr>
              <a:tblGrid>
                <a:gridCol w="1098253">
                  <a:extLst>
                    <a:ext uri="{9D8B030D-6E8A-4147-A177-3AD203B41FA5}">
                      <a16:colId xmlns:a16="http://schemas.microsoft.com/office/drawing/2014/main" val="3761298822"/>
                    </a:ext>
                  </a:extLst>
                </a:gridCol>
                <a:gridCol w="2895600">
                  <a:extLst>
                    <a:ext uri="{9D8B030D-6E8A-4147-A177-3AD203B41FA5}">
                      <a16:colId xmlns:a16="http://schemas.microsoft.com/office/drawing/2014/main" val="19378082"/>
                    </a:ext>
                  </a:extLst>
                </a:gridCol>
                <a:gridCol w="3124200">
                  <a:extLst>
                    <a:ext uri="{9D8B030D-6E8A-4147-A177-3AD203B41FA5}">
                      <a16:colId xmlns:a16="http://schemas.microsoft.com/office/drawing/2014/main" val="877086310"/>
                    </a:ext>
                  </a:extLst>
                </a:gridCol>
                <a:gridCol w="3160881">
                  <a:extLst>
                    <a:ext uri="{9D8B030D-6E8A-4147-A177-3AD203B41FA5}">
                      <a16:colId xmlns:a16="http://schemas.microsoft.com/office/drawing/2014/main" val="862520608"/>
                    </a:ext>
                  </a:extLst>
                </a:gridCol>
              </a:tblGrid>
              <a:tr h="370840">
                <a:tc gridSpan="2">
                  <a:txBody>
                    <a:bodyPr/>
                    <a:lstStyle/>
                    <a:p>
                      <a:r>
                        <a:rPr lang="it-IT" sz="2000" dirty="0" err="1">
                          <a:solidFill>
                            <a:schemeClr val="tx1"/>
                          </a:solidFill>
                          <a:latin typeface="Aptos" panose="020B0004020202020204" pitchFamily="34" charset="0"/>
                        </a:rPr>
                        <a:t>Primary</a:t>
                      </a:r>
                      <a:r>
                        <a:rPr lang="it-IT" sz="2000" dirty="0">
                          <a:solidFill>
                            <a:schemeClr val="tx1"/>
                          </a:solidFill>
                          <a:latin typeface="Aptos" panose="020B0004020202020204" pitchFamily="34" charset="0"/>
                        </a:rPr>
                        <a:t> school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AD5"/>
                    </a:solidFill>
                  </a:tcPr>
                </a:tc>
                <a:tc hMerge="1">
                  <a:txBody>
                    <a:bodyPr/>
                    <a:lstStyle/>
                    <a:p>
                      <a:endParaRPr lang="it-IT" sz="2000" dirty="0">
                        <a:latin typeface="Aptos" panose="020B0004020202020204" pitchFamily="34" charset="0"/>
                      </a:endParaRPr>
                    </a:p>
                  </a:txBody>
                  <a:tcP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it-IT" sz="2000" dirty="0">
                          <a:solidFill>
                            <a:schemeClr val="tx1"/>
                          </a:solidFill>
                          <a:latin typeface="Aptos" panose="020B0004020202020204" pitchFamily="34" charset="0"/>
                        </a:rPr>
                        <a:t>Middle school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AD5"/>
                    </a:solidFill>
                  </a:tcPr>
                </a:tc>
                <a:tc>
                  <a:txBody>
                    <a:bodyPr/>
                    <a:lstStyle/>
                    <a:p>
                      <a:r>
                        <a:rPr lang="it-IT" sz="2000" dirty="0" err="1">
                          <a:solidFill>
                            <a:schemeClr val="tx1"/>
                          </a:solidFill>
                          <a:latin typeface="Aptos" panose="020B0004020202020204" pitchFamily="34" charset="0"/>
                        </a:rPr>
                        <a:t>Secondary</a:t>
                      </a:r>
                      <a:r>
                        <a:rPr lang="it-IT" sz="2000" dirty="0">
                          <a:solidFill>
                            <a:schemeClr val="tx1"/>
                          </a:solidFill>
                          <a:latin typeface="Aptos" panose="020B0004020202020204" pitchFamily="34" charset="0"/>
                        </a:rPr>
                        <a:t> school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AD5"/>
                    </a:solidFill>
                  </a:tcPr>
                </a:tc>
                <a:extLst>
                  <a:ext uri="{0D108BD9-81ED-4DB2-BD59-A6C34878D82A}">
                    <a16:rowId xmlns:a16="http://schemas.microsoft.com/office/drawing/2014/main" val="4103992295"/>
                  </a:ext>
                </a:extLst>
              </a:tr>
              <a:tr h="370840">
                <a:tc>
                  <a:txBody>
                    <a:bodyPr/>
                    <a:lstStyle/>
                    <a:p>
                      <a:r>
                        <a:rPr lang="it-IT" sz="2000" dirty="0">
                          <a:latin typeface="Aptos" panose="020B0004020202020204" pitchFamily="34" charset="0"/>
                        </a:rPr>
                        <a:t>1923-1976</a:t>
                      </a: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it-IT" sz="2000" dirty="0" err="1">
                          <a:latin typeface="Aptos" panose="020B0004020202020204" pitchFamily="34" charset="0"/>
                        </a:rPr>
                        <a:t>Numerical</a:t>
                      </a:r>
                      <a:r>
                        <a:rPr lang="it-IT" sz="2000" dirty="0">
                          <a:latin typeface="Aptos" panose="020B0004020202020204" pitchFamily="34" charset="0"/>
                        </a:rPr>
                        <a:t> </a:t>
                      </a:r>
                      <a:r>
                        <a:rPr lang="it-IT" sz="2000" dirty="0" err="1">
                          <a:latin typeface="Aptos" panose="020B0004020202020204" pitchFamily="34" charset="0"/>
                        </a:rPr>
                        <a:t>grading</a:t>
                      </a:r>
                      <a:r>
                        <a:rPr lang="it-IT" sz="2000" dirty="0">
                          <a:latin typeface="Aptos" panose="020B0004020202020204" pitchFamily="34" charset="0"/>
                        </a:rPr>
                        <a:t> (1-10)</a:t>
                      </a:r>
                    </a:p>
                  </a:txBody>
                  <a:tcP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000" dirty="0" err="1">
                          <a:latin typeface="Aptos" panose="020B0004020202020204" pitchFamily="34" charset="0"/>
                        </a:rPr>
                        <a:t>Numerical</a:t>
                      </a:r>
                      <a:r>
                        <a:rPr lang="it-IT" sz="2000" dirty="0">
                          <a:latin typeface="Aptos" panose="020B0004020202020204" pitchFamily="34" charset="0"/>
                        </a:rPr>
                        <a:t> </a:t>
                      </a:r>
                      <a:r>
                        <a:rPr lang="it-IT" sz="2000" dirty="0" err="1">
                          <a:latin typeface="Aptos" panose="020B0004020202020204" pitchFamily="34" charset="0"/>
                        </a:rPr>
                        <a:t>grading</a:t>
                      </a:r>
                      <a:r>
                        <a:rPr lang="it-IT" sz="2000" dirty="0">
                          <a:latin typeface="Aptos" panose="020B0004020202020204" pitchFamily="34" charset="0"/>
                        </a:rPr>
                        <a:t> (1-10)</a:t>
                      </a:r>
                    </a:p>
                    <a:p>
                      <a:endParaRPr lang="it-IT" sz="2000" dirty="0">
                        <a:latin typeface="Aptos" panose="020B0004020202020204" pitchFamily="34" charset="0"/>
                      </a:endParaRPr>
                    </a:p>
                  </a:txBody>
                  <a:tcP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000" dirty="0" err="1">
                          <a:latin typeface="Aptos" panose="020B0004020202020204" pitchFamily="34" charset="0"/>
                        </a:rPr>
                        <a:t>Numerical</a:t>
                      </a:r>
                      <a:r>
                        <a:rPr lang="it-IT" sz="2000" dirty="0">
                          <a:latin typeface="Aptos" panose="020B0004020202020204" pitchFamily="34" charset="0"/>
                        </a:rPr>
                        <a:t> </a:t>
                      </a:r>
                      <a:r>
                        <a:rPr lang="it-IT" sz="2000" dirty="0" err="1">
                          <a:latin typeface="Aptos" panose="020B0004020202020204" pitchFamily="34" charset="0"/>
                        </a:rPr>
                        <a:t>grading</a:t>
                      </a:r>
                      <a:r>
                        <a:rPr lang="it-IT" sz="2000" dirty="0">
                          <a:latin typeface="Aptos" panose="020B00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2000" dirty="0">
                          <a:latin typeface="Aptos" panose="020B0004020202020204" pitchFamily="34" charset="0"/>
                        </a:rPr>
                        <a:t>(0-100/1-10)</a:t>
                      </a:r>
                    </a:p>
                    <a:p>
                      <a:endParaRPr lang="it-IT" sz="2000" dirty="0">
                        <a:latin typeface="Aptos" panose="020B0004020202020204" pitchFamily="34" charset="0"/>
                      </a:endParaRPr>
                    </a:p>
                  </a:txBody>
                  <a:tcP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08768345"/>
                  </a:ext>
                </a:extLst>
              </a:tr>
              <a:tr h="370840">
                <a:tc>
                  <a:txBody>
                    <a:bodyPr/>
                    <a:lstStyle/>
                    <a:p>
                      <a:r>
                        <a:rPr lang="it-IT" sz="2000" dirty="0">
                          <a:latin typeface="Aptos" panose="020B0004020202020204" pitchFamily="34" charset="0"/>
                        </a:rPr>
                        <a:t>1977-1992</a:t>
                      </a: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it-IT" sz="2000" dirty="0" err="1">
                          <a:latin typeface="Aptos" panose="020B0004020202020204" pitchFamily="34" charset="0"/>
                        </a:rPr>
                        <a:t>Descriptive</a:t>
                      </a:r>
                      <a:r>
                        <a:rPr lang="it-IT" sz="2000" dirty="0">
                          <a:latin typeface="Aptos" panose="020B0004020202020204" pitchFamily="34" charset="0"/>
                        </a:rPr>
                        <a:t> and formative feedback</a:t>
                      </a:r>
                    </a:p>
                  </a:txBody>
                  <a:tcP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000" dirty="0" err="1">
                          <a:latin typeface="Aptos" panose="020B0004020202020204" pitchFamily="34" charset="0"/>
                        </a:rPr>
                        <a:t>Descriptive</a:t>
                      </a:r>
                      <a:r>
                        <a:rPr lang="it-IT" sz="2000" dirty="0">
                          <a:latin typeface="Aptos" panose="020B0004020202020204" pitchFamily="34" charset="0"/>
                        </a:rPr>
                        <a:t> and formative feedback</a:t>
                      </a:r>
                    </a:p>
                    <a:p>
                      <a:endParaRPr lang="it-IT" sz="2000" dirty="0">
                        <a:latin typeface="Aptos" panose="020B0004020202020204" pitchFamily="34" charset="0"/>
                      </a:endParaRPr>
                    </a:p>
                  </a:txBody>
                  <a:tcP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it-IT" sz="2000" dirty="0">
                        <a:latin typeface="Aptos" panose="020B0004020202020204" pitchFamily="34" charset="0"/>
                      </a:endParaRPr>
                    </a:p>
                  </a:txBody>
                  <a:tcP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2678455"/>
                  </a:ext>
                </a:extLst>
              </a:tr>
              <a:tr h="370840">
                <a:tc>
                  <a:txBody>
                    <a:bodyPr/>
                    <a:lstStyle/>
                    <a:p>
                      <a:r>
                        <a:rPr lang="it-IT" sz="2000" dirty="0">
                          <a:latin typeface="Aptos" panose="020B0004020202020204" pitchFamily="34" charset="0"/>
                        </a:rPr>
                        <a:t>1993-2007</a:t>
                      </a: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it-IT" sz="2000" dirty="0" err="1">
                          <a:latin typeface="Aptos" panose="020B0004020202020204" pitchFamily="34" charset="0"/>
                        </a:rPr>
                        <a:t>Descriptive</a:t>
                      </a:r>
                      <a:r>
                        <a:rPr lang="it-IT" sz="2000" dirty="0">
                          <a:latin typeface="Aptos" panose="020B0004020202020204" pitchFamily="34" charset="0"/>
                        </a:rPr>
                        <a:t> ranking </a:t>
                      </a:r>
                    </a:p>
                    <a:p>
                      <a:r>
                        <a:rPr lang="it-IT" sz="2000" dirty="0">
                          <a:latin typeface="Aptos" panose="020B0004020202020204" pitchFamily="34" charset="0"/>
                        </a:rPr>
                        <a:t>(Not </a:t>
                      </a:r>
                      <a:r>
                        <a:rPr lang="it-IT" sz="2000" dirty="0" err="1">
                          <a:latin typeface="Aptos" panose="020B0004020202020204" pitchFamily="34" charset="0"/>
                        </a:rPr>
                        <a:t>sufficient</a:t>
                      </a:r>
                      <a:r>
                        <a:rPr lang="it-IT" sz="2000" dirty="0">
                          <a:latin typeface="Aptos" panose="020B0004020202020204" pitchFamily="34" charset="0"/>
                        </a:rPr>
                        <a:t>-Excellent)</a:t>
                      </a:r>
                    </a:p>
                  </a:txBody>
                  <a:tcP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000" dirty="0" err="1">
                          <a:latin typeface="Aptos" panose="020B0004020202020204" pitchFamily="34" charset="0"/>
                        </a:rPr>
                        <a:t>Descriptive</a:t>
                      </a:r>
                      <a:r>
                        <a:rPr lang="it-IT" sz="2000" dirty="0">
                          <a:latin typeface="Aptos" panose="020B0004020202020204" pitchFamily="34" charset="0"/>
                        </a:rPr>
                        <a:t> ranking</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2000" dirty="0">
                          <a:latin typeface="Aptos" panose="020B0004020202020204" pitchFamily="34" charset="0"/>
                        </a:rPr>
                        <a:t>(Not </a:t>
                      </a:r>
                      <a:r>
                        <a:rPr lang="it-IT" sz="2000" dirty="0" err="1">
                          <a:latin typeface="Aptos" panose="020B0004020202020204" pitchFamily="34" charset="0"/>
                        </a:rPr>
                        <a:t>sufficient</a:t>
                      </a:r>
                      <a:r>
                        <a:rPr lang="it-IT" sz="2000" dirty="0">
                          <a:latin typeface="Aptos" panose="020B0004020202020204" pitchFamily="34" charset="0"/>
                        </a:rPr>
                        <a:t>-Excellent)</a:t>
                      </a:r>
                    </a:p>
                    <a:p>
                      <a:endParaRPr lang="it-IT" sz="2000" dirty="0">
                        <a:latin typeface="Aptos" panose="020B0004020202020204" pitchFamily="34" charset="0"/>
                      </a:endParaRPr>
                    </a:p>
                  </a:txBody>
                  <a:tcP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it-IT" sz="2000" dirty="0">
                        <a:latin typeface="Aptos" panose="020B0004020202020204" pitchFamily="34" charset="0"/>
                      </a:endParaRPr>
                    </a:p>
                  </a:txBody>
                  <a:tcP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63591303"/>
                  </a:ext>
                </a:extLst>
              </a:tr>
              <a:tr h="370840">
                <a:tc>
                  <a:txBody>
                    <a:bodyPr/>
                    <a:lstStyle/>
                    <a:p>
                      <a:r>
                        <a:rPr lang="it-IT" sz="2000" dirty="0">
                          <a:latin typeface="Aptos" panose="020B0004020202020204" pitchFamily="34" charset="0"/>
                        </a:rPr>
                        <a:t>2008-2019</a:t>
                      </a: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it-IT" sz="2000" dirty="0" err="1">
                          <a:latin typeface="Aptos" panose="020B0004020202020204" pitchFamily="34" charset="0"/>
                        </a:rPr>
                        <a:t>Numerical</a:t>
                      </a:r>
                      <a:r>
                        <a:rPr lang="it-IT" sz="2000" dirty="0">
                          <a:latin typeface="Aptos" panose="020B0004020202020204" pitchFamily="34" charset="0"/>
                        </a:rPr>
                        <a:t> </a:t>
                      </a:r>
                      <a:r>
                        <a:rPr lang="it-IT" sz="2000" dirty="0" err="1">
                          <a:latin typeface="Aptos" panose="020B0004020202020204" pitchFamily="34" charset="0"/>
                        </a:rPr>
                        <a:t>grading</a:t>
                      </a:r>
                      <a:r>
                        <a:rPr lang="it-IT" sz="2000" dirty="0">
                          <a:latin typeface="Aptos" panose="020B0004020202020204" pitchFamily="34" charset="0"/>
                        </a:rPr>
                        <a:t> (1-10)</a:t>
                      </a:r>
                    </a:p>
                  </a:txBody>
                  <a:tcP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000" dirty="0" err="1">
                          <a:latin typeface="Aptos" panose="020B0004020202020204" pitchFamily="34" charset="0"/>
                        </a:rPr>
                        <a:t>Numerical</a:t>
                      </a:r>
                      <a:r>
                        <a:rPr lang="it-IT" sz="2000" dirty="0">
                          <a:latin typeface="Aptos" panose="020B0004020202020204" pitchFamily="34" charset="0"/>
                        </a:rPr>
                        <a:t> </a:t>
                      </a:r>
                      <a:r>
                        <a:rPr lang="it-IT" sz="2000" dirty="0" err="1">
                          <a:latin typeface="Aptos" panose="020B0004020202020204" pitchFamily="34" charset="0"/>
                        </a:rPr>
                        <a:t>grading</a:t>
                      </a:r>
                      <a:r>
                        <a:rPr lang="it-IT" sz="2000" dirty="0">
                          <a:latin typeface="Aptos" panose="020B0004020202020204" pitchFamily="34" charset="0"/>
                        </a:rPr>
                        <a:t> (1-10)</a:t>
                      </a:r>
                    </a:p>
                    <a:p>
                      <a:endParaRPr lang="it-IT" sz="2000" dirty="0">
                        <a:latin typeface="Aptos" panose="020B0004020202020204" pitchFamily="34" charset="0"/>
                      </a:endParaRPr>
                    </a:p>
                  </a:txBody>
                  <a:tcP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it-IT" sz="2000" dirty="0">
                        <a:latin typeface="Aptos" panose="020B0004020202020204" pitchFamily="34" charset="0"/>
                      </a:endParaRPr>
                    </a:p>
                  </a:txBody>
                  <a:tcP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64406127"/>
                  </a:ext>
                </a:extLst>
              </a:tr>
              <a:tr h="370840">
                <a:tc>
                  <a:txBody>
                    <a:bodyPr/>
                    <a:lstStyle/>
                    <a:p>
                      <a:r>
                        <a:rPr lang="it-IT" sz="2000" dirty="0">
                          <a:latin typeface="Aptos" panose="020B0004020202020204" pitchFamily="34" charset="0"/>
                        </a:rPr>
                        <a:t>2020-2024</a:t>
                      </a: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it-IT" sz="2000" dirty="0" err="1">
                          <a:latin typeface="Aptos" panose="020B0004020202020204" pitchFamily="34" charset="0"/>
                        </a:rPr>
                        <a:t>Four</a:t>
                      </a:r>
                      <a:r>
                        <a:rPr lang="it-IT" sz="2000" dirty="0">
                          <a:latin typeface="Aptos" panose="020B0004020202020204" pitchFamily="34" charset="0"/>
                        </a:rPr>
                        <a:t> </a:t>
                      </a:r>
                      <a:r>
                        <a:rPr lang="it-IT" sz="2000" dirty="0" err="1">
                          <a:latin typeface="Aptos" panose="020B0004020202020204" pitchFamily="34" charset="0"/>
                        </a:rPr>
                        <a:t>descriptive</a:t>
                      </a:r>
                      <a:r>
                        <a:rPr lang="it-IT" sz="2000" dirty="0">
                          <a:latin typeface="Aptos" panose="020B0004020202020204" pitchFamily="34" charset="0"/>
                        </a:rPr>
                        <a:t> </a:t>
                      </a:r>
                      <a:r>
                        <a:rPr lang="it-IT" sz="2000" dirty="0" err="1">
                          <a:latin typeface="Aptos" panose="020B0004020202020204" pitchFamily="34" charset="0"/>
                        </a:rPr>
                        <a:t>levels</a:t>
                      </a:r>
                      <a:endParaRPr lang="it-IT" sz="2000" dirty="0">
                        <a:latin typeface="Aptos" panose="020B0004020202020204" pitchFamily="34" charset="0"/>
                      </a:endParaRPr>
                    </a:p>
                  </a:txBody>
                  <a:tcP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it-IT" sz="2000" dirty="0">
                        <a:latin typeface="Aptos" panose="020B0004020202020204" pitchFamily="34" charset="0"/>
                      </a:endParaRPr>
                    </a:p>
                  </a:txBody>
                  <a:tcP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it-IT" sz="2000" dirty="0">
                        <a:latin typeface="Aptos" panose="020B0004020202020204" pitchFamily="34" charset="0"/>
                      </a:endParaRPr>
                    </a:p>
                  </a:txBody>
                  <a:tcP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73773221"/>
                  </a:ext>
                </a:extLst>
              </a:tr>
              <a:tr h="370840">
                <a:tc>
                  <a:txBody>
                    <a:bodyPr/>
                    <a:lstStyle/>
                    <a:p>
                      <a:r>
                        <a:rPr lang="it-IT" sz="2000" dirty="0">
                          <a:latin typeface="Aptos" panose="020B0004020202020204" pitchFamily="34" charset="0"/>
                        </a:rPr>
                        <a:t>2025</a:t>
                      </a: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it-IT" sz="2000" dirty="0" err="1">
                          <a:latin typeface="Aptos" panose="020B0004020202020204" pitchFamily="34" charset="0"/>
                        </a:rPr>
                        <a:t>Descriptive</a:t>
                      </a:r>
                      <a:r>
                        <a:rPr lang="it-IT" sz="2000" dirty="0">
                          <a:latin typeface="Aptos" panose="020B0004020202020204" pitchFamily="34" charset="0"/>
                        </a:rPr>
                        <a:t> ranking</a:t>
                      </a:r>
                    </a:p>
                  </a:txBody>
                  <a:tcP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it-IT" sz="2000" dirty="0">
                        <a:latin typeface="Aptos" panose="020B0004020202020204" pitchFamily="34" charset="0"/>
                      </a:endParaRPr>
                    </a:p>
                  </a:txBody>
                  <a:tcP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it-IT" sz="2000" dirty="0">
                        <a:latin typeface="Aptos" panose="020B0004020202020204" pitchFamily="34" charset="0"/>
                      </a:endParaRPr>
                    </a:p>
                  </a:txBody>
                  <a:tcP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64988912"/>
                  </a:ext>
                </a:extLst>
              </a:tr>
            </a:tbl>
          </a:graphicData>
        </a:graphic>
      </p:graphicFrame>
      <p:pic>
        <p:nvPicPr>
          <p:cNvPr id="9" name="Immagine 8">
            <a:extLst>
              <a:ext uri="{FF2B5EF4-FFF2-40B4-BE49-F238E27FC236}">
                <a16:creationId xmlns:a16="http://schemas.microsoft.com/office/drawing/2014/main" id="{AE0C7E2A-8DEA-C0ED-E310-B72E5C47F5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646" y="1446671"/>
            <a:ext cx="7650838" cy="10287000"/>
          </a:xfrm>
          <a:prstGeom prst="rect">
            <a:avLst/>
          </a:prstGeom>
        </p:spPr>
      </p:pic>
    </p:spTree>
    <p:extLst>
      <p:ext uri="{BB962C8B-B14F-4D97-AF65-F5344CB8AC3E}">
        <p14:creationId xmlns:p14="http://schemas.microsoft.com/office/powerpoint/2010/main" val="1676454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CF9F6"/>
        </a:solidFill>
        <a:effectLst/>
      </p:bgPr>
    </p:bg>
    <p:spTree>
      <p:nvGrpSpPr>
        <p:cNvPr id="1" name=""/>
        <p:cNvGrpSpPr/>
        <p:nvPr/>
      </p:nvGrpSpPr>
      <p:grpSpPr>
        <a:xfrm>
          <a:off x="0" y="0"/>
          <a:ext cx="0" cy="0"/>
          <a:chOff x="0" y="0"/>
          <a:chExt cx="0" cy="0"/>
        </a:xfrm>
      </p:grpSpPr>
      <p:grpSp>
        <p:nvGrpSpPr>
          <p:cNvPr id="17" name="Gruppo 16">
            <a:extLst>
              <a:ext uri="{FF2B5EF4-FFF2-40B4-BE49-F238E27FC236}">
                <a16:creationId xmlns:a16="http://schemas.microsoft.com/office/drawing/2014/main" id="{0BE118A1-29E8-2E84-57E6-4CE465178235}"/>
              </a:ext>
            </a:extLst>
          </p:cNvPr>
          <p:cNvGrpSpPr/>
          <p:nvPr/>
        </p:nvGrpSpPr>
        <p:grpSpPr>
          <a:xfrm>
            <a:off x="-321646" y="-157383"/>
            <a:ext cx="7650838" cy="4491081"/>
            <a:chOff x="-321646" y="-157383"/>
            <a:chExt cx="7650838" cy="4491081"/>
          </a:xfrm>
        </p:grpSpPr>
        <p:grpSp>
          <p:nvGrpSpPr>
            <p:cNvPr id="2" name="Group 2"/>
            <p:cNvGrpSpPr/>
            <p:nvPr/>
          </p:nvGrpSpPr>
          <p:grpSpPr>
            <a:xfrm>
              <a:off x="-321646" y="-157383"/>
              <a:ext cx="7650838" cy="4491081"/>
              <a:chOff x="0" y="0"/>
              <a:chExt cx="2015036" cy="1182836"/>
            </a:xfrm>
          </p:grpSpPr>
          <p:sp>
            <p:nvSpPr>
              <p:cNvPr id="3" name="Freeform 3"/>
              <p:cNvSpPr/>
              <p:nvPr/>
            </p:nvSpPr>
            <p:spPr>
              <a:xfrm>
                <a:off x="0" y="0"/>
                <a:ext cx="2015036" cy="1182836"/>
              </a:xfrm>
              <a:custGeom>
                <a:avLst/>
                <a:gdLst/>
                <a:ahLst/>
                <a:cxnLst/>
                <a:rect l="l" t="t" r="r" b="b"/>
                <a:pathLst>
                  <a:path w="2015036" h="1182836">
                    <a:moveTo>
                      <a:pt x="0" y="0"/>
                    </a:moveTo>
                    <a:lnTo>
                      <a:pt x="2015036" y="0"/>
                    </a:lnTo>
                    <a:lnTo>
                      <a:pt x="2015036" y="1182836"/>
                    </a:lnTo>
                    <a:lnTo>
                      <a:pt x="0" y="1182836"/>
                    </a:lnTo>
                    <a:close/>
                  </a:path>
                </a:pathLst>
              </a:custGeom>
              <a:solidFill>
                <a:srgbClr val="5A7157"/>
              </a:solidFill>
            </p:spPr>
            <p:txBody>
              <a:bodyPr/>
              <a:lstStyle/>
              <a:p>
                <a:endParaRPr lang="it-IT"/>
              </a:p>
            </p:txBody>
          </p:sp>
          <p:sp>
            <p:nvSpPr>
              <p:cNvPr id="4" name="TextBox 4"/>
              <p:cNvSpPr txBox="1"/>
              <p:nvPr/>
            </p:nvSpPr>
            <p:spPr>
              <a:xfrm>
                <a:off x="0" y="-38100"/>
                <a:ext cx="2015036" cy="1220936"/>
              </a:xfrm>
              <a:prstGeom prst="rect">
                <a:avLst/>
              </a:prstGeom>
            </p:spPr>
            <p:txBody>
              <a:bodyPr lIns="50800" tIns="50800" rIns="50800" bIns="50800" rtlCol="0" anchor="ctr"/>
              <a:lstStyle/>
              <a:p>
                <a:pPr algn="ctr">
                  <a:lnSpc>
                    <a:spcPts val="2239"/>
                  </a:lnSpc>
                </a:pPr>
                <a:endParaRPr/>
              </a:p>
            </p:txBody>
          </p:sp>
        </p:grpSp>
        <p:sp>
          <p:nvSpPr>
            <p:cNvPr id="7" name="TextBox 7"/>
            <p:cNvSpPr txBox="1"/>
            <p:nvPr/>
          </p:nvSpPr>
          <p:spPr>
            <a:xfrm>
              <a:off x="500529" y="523875"/>
              <a:ext cx="6629400" cy="771525"/>
            </a:xfrm>
            <a:prstGeom prst="rect">
              <a:avLst/>
            </a:prstGeom>
          </p:spPr>
          <p:txBody>
            <a:bodyPr lIns="0" tIns="0" rIns="0" bIns="0" rtlCol="0" anchor="t">
              <a:spAutoFit/>
            </a:bodyPr>
            <a:lstStyle/>
            <a:p>
              <a:pPr algn="l">
                <a:lnSpc>
                  <a:spcPts val="6000"/>
                </a:lnSpc>
              </a:pPr>
              <a:r>
                <a:rPr lang="en-US" sz="5000" dirty="0">
                  <a:solidFill>
                    <a:srgbClr val="FFCAD5"/>
                  </a:solidFill>
                  <a:latin typeface="Anton"/>
                  <a:ea typeface="Anton"/>
                  <a:cs typeface="Anton"/>
                  <a:sym typeface="Anton"/>
                </a:rPr>
                <a:t>THEORETICAL BACKGROUND</a:t>
              </a:r>
            </a:p>
          </p:txBody>
        </p:sp>
      </p:grpSp>
      <p:sp>
        <p:nvSpPr>
          <p:cNvPr id="9" name="CasellaDiTesto 8">
            <a:extLst>
              <a:ext uri="{FF2B5EF4-FFF2-40B4-BE49-F238E27FC236}">
                <a16:creationId xmlns:a16="http://schemas.microsoft.com/office/drawing/2014/main" id="{340072D2-A425-3CA6-CCA8-939FFB0ACDF9}"/>
              </a:ext>
            </a:extLst>
          </p:cNvPr>
          <p:cNvSpPr txBox="1"/>
          <p:nvPr/>
        </p:nvSpPr>
        <p:spPr>
          <a:xfrm>
            <a:off x="8078619" y="1528295"/>
            <a:ext cx="9461285" cy="3323987"/>
          </a:xfrm>
          <a:prstGeom prst="rect">
            <a:avLst/>
          </a:prstGeom>
          <a:noFill/>
        </p:spPr>
        <p:txBody>
          <a:bodyPr wrap="square" rtlCol="0">
            <a:spAutoFit/>
          </a:bodyPr>
          <a:lstStyle/>
          <a:p>
            <a:pPr marL="342900" indent="-342900">
              <a:buFont typeface="Arial" panose="020B0604020202020204" pitchFamily="34" charset="0"/>
              <a:buChar char="•"/>
            </a:pPr>
            <a:r>
              <a:rPr lang="en-GB" sz="2400" b="1" dirty="0">
                <a:latin typeface="Aptos" panose="020B0004020202020204" pitchFamily="34" charset="0"/>
              </a:rPr>
              <a:t>Supporting</a:t>
            </a:r>
            <a:r>
              <a:rPr lang="en-GB" sz="2400" dirty="0">
                <a:latin typeface="Aptos" panose="020B0004020202020204" pitchFamily="34" charset="0"/>
              </a:rPr>
              <a:t> students’ learning                                                                      </a:t>
            </a:r>
            <a:r>
              <a:rPr lang="en-GB" dirty="0">
                <a:latin typeface="Aptos" panose="020B0004020202020204" pitchFamily="34" charset="0"/>
              </a:rPr>
              <a:t>(Andrade et al., 2019; Black &amp; Wiliam, 2009; Heritage, 2010)</a:t>
            </a:r>
            <a:endParaRPr lang="en-GB" sz="2400" dirty="0">
              <a:latin typeface="Aptos" panose="020B0004020202020204" pitchFamily="34" charset="0"/>
            </a:endParaRPr>
          </a:p>
          <a:p>
            <a:pPr marL="342900" indent="-342900">
              <a:buFont typeface="Arial" panose="020B0604020202020204" pitchFamily="34" charset="0"/>
              <a:buChar char="•"/>
            </a:pPr>
            <a:r>
              <a:rPr lang="en-GB" sz="2400" dirty="0">
                <a:latin typeface="Aptos" panose="020B0004020202020204" pitchFamily="34" charset="0"/>
              </a:rPr>
              <a:t>Mistakes = </a:t>
            </a:r>
            <a:r>
              <a:rPr lang="en-GB" sz="2400" b="1" dirty="0">
                <a:latin typeface="Aptos" panose="020B0004020202020204" pitchFamily="34" charset="0"/>
              </a:rPr>
              <a:t>springboards for learning                                                    </a:t>
            </a:r>
            <a:r>
              <a:rPr lang="en-GB" dirty="0">
                <a:latin typeface="Aptos" panose="020B0004020202020204" pitchFamily="34" charset="0"/>
              </a:rPr>
              <a:t>(Matteucci et al., 2019)</a:t>
            </a:r>
            <a:endParaRPr lang="en-GB" sz="2400" dirty="0">
              <a:latin typeface="Aptos" panose="020B0004020202020204" pitchFamily="34" charset="0"/>
            </a:endParaRPr>
          </a:p>
          <a:p>
            <a:pPr marL="342900" indent="-342900">
              <a:buFont typeface="Arial" panose="020B0604020202020204" pitchFamily="34" charset="0"/>
              <a:buChar char="•"/>
            </a:pPr>
            <a:r>
              <a:rPr lang="en-GB" sz="2400" b="1" dirty="0">
                <a:latin typeface="Aptos" panose="020B0004020202020204" pitchFamily="34" charset="0"/>
              </a:rPr>
              <a:t>Learning</a:t>
            </a:r>
            <a:r>
              <a:rPr lang="en-GB" sz="2400" dirty="0">
                <a:latin typeface="Aptos" panose="020B0004020202020204" pitchFamily="34" charset="0"/>
              </a:rPr>
              <a:t> moments                                                                                                 </a:t>
            </a:r>
            <a:r>
              <a:rPr lang="en-GB" dirty="0">
                <a:latin typeface="Aptos" panose="020B0004020202020204" pitchFamily="34" charset="0"/>
              </a:rPr>
              <a:t>(Hattie &amp; Timperley, 2007; </a:t>
            </a:r>
            <a:r>
              <a:rPr lang="en-GB" dirty="0" err="1">
                <a:latin typeface="Aptos" panose="020B0004020202020204" pitchFamily="34" charset="0"/>
              </a:rPr>
              <a:t>Wisniewsky</a:t>
            </a:r>
            <a:r>
              <a:rPr lang="en-GB" dirty="0">
                <a:latin typeface="Aptos" panose="020B0004020202020204" pitchFamily="34" charset="0"/>
              </a:rPr>
              <a:t> et al., 2020)</a:t>
            </a:r>
          </a:p>
          <a:p>
            <a:pPr marL="342900" indent="-342900">
              <a:buFont typeface="Arial" panose="020B0604020202020204" pitchFamily="34" charset="0"/>
              <a:buChar char="•"/>
            </a:pPr>
            <a:r>
              <a:rPr lang="en-GB" sz="2400" b="1" dirty="0">
                <a:latin typeface="Aptos" panose="020B0004020202020204" pitchFamily="34" charset="0"/>
              </a:rPr>
              <a:t>Formative feedback                                                                                               </a:t>
            </a:r>
            <a:r>
              <a:rPr lang="en-GB" dirty="0">
                <a:latin typeface="Aptos" panose="020B0004020202020204" pitchFamily="34" charset="0"/>
              </a:rPr>
              <a:t>(e.g., Brookhart et al., 2016; Butera et al., 2021)</a:t>
            </a:r>
            <a:endParaRPr lang="en-GB" sz="2400" dirty="0">
              <a:latin typeface="Aptos" panose="020B0004020202020204" pitchFamily="34" charset="0"/>
            </a:endParaRPr>
          </a:p>
          <a:p>
            <a:pPr marL="342900" indent="-342900">
              <a:buFont typeface="Arial" panose="020B0604020202020204" pitchFamily="34" charset="0"/>
              <a:buChar char="•"/>
            </a:pPr>
            <a:r>
              <a:rPr lang="en-GB" sz="2400" dirty="0">
                <a:latin typeface="Aptos" panose="020B0004020202020204" pitchFamily="34" charset="0"/>
              </a:rPr>
              <a:t>Serving the </a:t>
            </a:r>
            <a:r>
              <a:rPr lang="en-GB" sz="2400" b="1" dirty="0">
                <a:latin typeface="Aptos" panose="020B0004020202020204" pitchFamily="34" charset="0"/>
              </a:rPr>
              <a:t>educative function </a:t>
            </a:r>
            <a:r>
              <a:rPr lang="en-GB" sz="2400" dirty="0">
                <a:latin typeface="Aptos" panose="020B0004020202020204" pitchFamily="34" charset="0"/>
              </a:rPr>
              <a:t>of education systems                           </a:t>
            </a:r>
            <a:r>
              <a:rPr lang="en-GB" dirty="0">
                <a:latin typeface="Aptos" panose="020B0004020202020204" pitchFamily="34" charset="0"/>
              </a:rPr>
              <a:t>(Autin et al., 2019; Butera et al., 2021)</a:t>
            </a:r>
          </a:p>
        </p:txBody>
      </p:sp>
      <p:sp>
        <p:nvSpPr>
          <p:cNvPr id="12" name="CasellaDiTesto 11">
            <a:extLst>
              <a:ext uri="{FF2B5EF4-FFF2-40B4-BE49-F238E27FC236}">
                <a16:creationId xmlns:a16="http://schemas.microsoft.com/office/drawing/2014/main" id="{0497267D-3A27-8C27-7B00-98E371E601E2}"/>
              </a:ext>
            </a:extLst>
          </p:cNvPr>
          <p:cNvSpPr txBox="1"/>
          <p:nvPr/>
        </p:nvSpPr>
        <p:spPr>
          <a:xfrm>
            <a:off x="8059569" y="6146780"/>
            <a:ext cx="10072221" cy="3416320"/>
          </a:xfrm>
          <a:prstGeom prst="rect">
            <a:avLst/>
          </a:prstGeom>
          <a:noFill/>
        </p:spPr>
        <p:txBody>
          <a:bodyPr wrap="square" rtlCol="0">
            <a:spAutoFit/>
          </a:bodyPr>
          <a:lstStyle/>
          <a:p>
            <a:pPr marL="342900" indent="-342900">
              <a:buFont typeface="Arial" panose="020B0604020202020204" pitchFamily="34" charset="0"/>
              <a:buChar char="•"/>
            </a:pPr>
            <a:r>
              <a:rPr lang="it-IT" sz="2400" b="1" dirty="0" err="1">
                <a:latin typeface="Aptos" panose="020B0004020202020204" pitchFamily="34" charset="0"/>
              </a:rPr>
              <a:t>Summarising</a:t>
            </a:r>
            <a:r>
              <a:rPr lang="it-IT" sz="2400" dirty="0">
                <a:latin typeface="Aptos" panose="020B0004020202020204" pitchFamily="34" charset="0"/>
              </a:rPr>
              <a:t> </a:t>
            </a:r>
            <a:r>
              <a:rPr lang="it-IT" sz="2400" dirty="0" err="1">
                <a:latin typeface="Aptos" panose="020B0004020202020204" pitchFamily="34" charset="0"/>
              </a:rPr>
              <a:t>students</a:t>
            </a:r>
            <a:r>
              <a:rPr lang="it-IT" sz="2400" dirty="0">
                <a:latin typeface="Aptos" panose="020B0004020202020204" pitchFamily="34" charset="0"/>
              </a:rPr>
              <a:t>’ </a:t>
            </a:r>
            <a:r>
              <a:rPr lang="it-IT" sz="2400" dirty="0" err="1">
                <a:latin typeface="Aptos" panose="020B0004020202020204" pitchFamily="34" charset="0"/>
              </a:rPr>
              <a:t>academic</a:t>
            </a:r>
            <a:r>
              <a:rPr lang="it-IT" sz="2400" dirty="0">
                <a:latin typeface="Aptos" panose="020B0004020202020204" pitchFamily="34" charset="0"/>
              </a:rPr>
              <a:t> performance                                                                     </a:t>
            </a:r>
            <a:r>
              <a:rPr lang="it-IT" dirty="0">
                <a:latin typeface="Aptos" panose="020B0004020202020204" pitchFamily="34" charset="0"/>
              </a:rPr>
              <a:t>(e.g., Brookhart et al., 2016)</a:t>
            </a:r>
            <a:endParaRPr lang="it-IT" sz="2400" dirty="0">
              <a:latin typeface="Aptos" panose="020B0004020202020204" pitchFamily="34" charset="0"/>
            </a:endParaRPr>
          </a:p>
          <a:p>
            <a:pPr marL="342900" indent="-342900">
              <a:buFont typeface="Arial" panose="020B0604020202020204" pitchFamily="34" charset="0"/>
              <a:buChar char="•"/>
            </a:pPr>
            <a:r>
              <a:rPr lang="it-IT" sz="2400" dirty="0" err="1">
                <a:latin typeface="Aptos" panose="020B0004020202020204" pitchFamily="34" charset="0"/>
              </a:rPr>
              <a:t>Mistakes</a:t>
            </a:r>
            <a:r>
              <a:rPr lang="it-IT" sz="2400" dirty="0">
                <a:latin typeface="Aptos" panose="020B0004020202020204" pitchFamily="34" charset="0"/>
              </a:rPr>
              <a:t> = </a:t>
            </a:r>
            <a:r>
              <a:rPr lang="it-IT" sz="2400" b="1" dirty="0">
                <a:latin typeface="Aptos" panose="020B0004020202020204" pitchFamily="34" charset="0"/>
              </a:rPr>
              <a:t>negative </a:t>
            </a:r>
            <a:r>
              <a:rPr lang="it-IT" sz="2400" b="1" dirty="0" err="1">
                <a:latin typeface="Aptos" panose="020B0004020202020204" pitchFamily="34" charset="0"/>
              </a:rPr>
              <a:t>interdependence</a:t>
            </a:r>
            <a:r>
              <a:rPr lang="it-IT" sz="2400" b="1" dirty="0">
                <a:latin typeface="Aptos" panose="020B0004020202020204" pitchFamily="34" charset="0"/>
              </a:rPr>
              <a:t> </a:t>
            </a:r>
            <a:r>
              <a:rPr lang="it-IT" sz="2400" dirty="0">
                <a:latin typeface="Aptos" panose="020B0004020202020204" pitchFamily="34" charset="0"/>
              </a:rPr>
              <a:t>with </a:t>
            </a:r>
            <a:r>
              <a:rPr lang="it-IT" sz="2400" dirty="0" err="1">
                <a:latin typeface="Aptos" panose="020B0004020202020204" pitchFamily="34" charset="0"/>
              </a:rPr>
              <a:t>assessment</a:t>
            </a:r>
            <a:r>
              <a:rPr lang="it-IT" sz="2400" dirty="0">
                <a:latin typeface="Aptos" panose="020B0004020202020204" pitchFamily="34" charset="0"/>
              </a:rPr>
              <a:t>                                         </a:t>
            </a:r>
            <a:r>
              <a:rPr lang="it-IT" dirty="0">
                <a:latin typeface="Aptos" panose="020B0004020202020204" pitchFamily="34" charset="0"/>
              </a:rPr>
              <a:t>(Soncini et al., 2023)</a:t>
            </a:r>
            <a:endParaRPr lang="it-IT" sz="2400" dirty="0">
              <a:latin typeface="Aptos" panose="020B0004020202020204" pitchFamily="34" charset="0"/>
            </a:endParaRPr>
          </a:p>
          <a:p>
            <a:pPr marL="342900" indent="-342900">
              <a:buFont typeface="Arial" panose="020B0604020202020204" pitchFamily="34" charset="0"/>
              <a:buChar char="•"/>
            </a:pPr>
            <a:r>
              <a:rPr lang="it-IT" sz="2400" b="1" dirty="0">
                <a:latin typeface="Aptos" panose="020B0004020202020204" pitchFamily="34" charset="0"/>
              </a:rPr>
              <a:t>Testing</a:t>
            </a:r>
            <a:r>
              <a:rPr lang="it-IT" sz="2400" dirty="0">
                <a:latin typeface="Aptos" panose="020B0004020202020204" pitchFamily="34" charset="0"/>
              </a:rPr>
              <a:t> moment or </a:t>
            </a:r>
            <a:r>
              <a:rPr lang="it-IT" sz="2400" dirty="0" err="1">
                <a:latin typeface="Aptos" panose="020B0004020202020204" pitchFamily="34" charset="0"/>
              </a:rPr>
              <a:t>summative</a:t>
            </a:r>
            <a:r>
              <a:rPr lang="it-IT" sz="2400" dirty="0">
                <a:latin typeface="Aptos" panose="020B0004020202020204" pitchFamily="34" charset="0"/>
              </a:rPr>
              <a:t> report                                                               </a:t>
            </a:r>
            <a:r>
              <a:rPr lang="it-IT" dirty="0">
                <a:latin typeface="Aptos" panose="020B0004020202020204" pitchFamily="34" charset="0"/>
              </a:rPr>
              <a:t>(Brookhart et al., 2016)</a:t>
            </a:r>
            <a:endParaRPr lang="it-IT" sz="2400" dirty="0">
              <a:latin typeface="Aptos" panose="020B0004020202020204" pitchFamily="34" charset="0"/>
            </a:endParaRPr>
          </a:p>
          <a:p>
            <a:pPr marL="342900" indent="-342900">
              <a:buFont typeface="Arial" panose="020B0604020202020204" pitchFamily="34" charset="0"/>
              <a:buChar char="•"/>
            </a:pPr>
            <a:r>
              <a:rPr lang="it-IT" sz="2400" b="1" dirty="0" err="1">
                <a:latin typeface="Aptos" panose="020B0004020202020204" pitchFamily="34" charset="0"/>
              </a:rPr>
              <a:t>Grading</a:t>
            </a:r>
            <a:r>
              <a:rPr lang="it-IT" sz="2400" dirty="0">
                <a:latin typeface="Aptos" panose="020B0004020202020204" pitchFamily="34" charset="0"/>
              </a:rPr>
              <a:t>  (</a:t>
            </a:r>
            <a:r>
              <a:rPr lang="it-IT" sz="2400" dirty="0" err="1">
                <a:latin typeface="Aptos" panose="020B0004020202020204" pitchFamily="34" charset="0"/>
              </a:rPr>
              <a:t>letters</a:t>
            </a:r>
            <a:r>
              <a:rPr lang="it-IT" sz="2400" dirty="0">
                <a:latin typeface="Aptos" panose="020B0004020202020204" pitchFamily="34" charset="0"/>
              </a:rPr>
              <a:t> or </a:t>
            </a:r>
            <a:r>
              <a:rPr lang="it-IT" sz="2400" dirty="0" err="1">
                <a:latin typeface="Aptos" panose="020B0004020202020204" pitchFamily="34" charset="0"/>
              </a:rPr>
              <a:t>numbers</a:t>
            </a:r>
            <a:r>
              <a:rPr lang="it-IT" sz="2400" dirty="0">
                <a:latin typeface="Aptos" panose="020B0004020202020204" pitchFamily="34" charset="0"/>
              </a:rPr>
              <a:t>)                                                                                                                             </a:t>
            </a:r>
            <a:r>
              <a:rPr lang="it-IT" dirty="0">
                <a:latin typeface="Aptos" panose="020B0004020202020204" pitchFamily="34" charset="0"/>
              </a:rPr>
              <a:t>(Pulfrey et al., 2013)</a:t>
            </a:r>
          </a:p>
          <a:p>
            <a:pPr marL="342900" indent="-342900">
              <a:buFont typeface="Arial" panose="020B0604020202020204" pitchFamily="34" charset="0"/>
              <a:buChar char="•"/>
            </a:pPr>
            <a:r>
              <a:rPr lang="it-IT" sz="2400" dirty="0" err="1">
                <a:latin typeface="Aptos" panose="020B0004020202020204" pitchFamily="34" charset="0"/>
              </a:rPr>
              <a:t>Serving</a:t>
            </a:r>
            <a:r>
              <a:rPr lang="it-IT" sz="2400" dirty="0">
                <a:latin typeface="Aptos" panose="020B0004020202020204" pitchFamily="34" charset="0"/>
              </a:rPr>
              <a:t> the </a:t>
            </a:r>
            <a:r>
              <a:rPr lang="it-IT" sz="2400" b="1" dirty="0" err="1">
                <a:latin typeface="Aptos" panose="020B0004020202020204" pitchFamily="34" charset="0"/>
              </a:rPr>
              <a:t>selective</a:t>
            </a:r>
            <a:r>
              <a:rPr lang="it-IT" sz="2400" b="1" dirty="0">
                <a:latin typeface="Aptos" panose="020B0004020202020204" pitchFamily="34" charset="0"/>
              </a:rPr>
              <a:t> </a:t>
            </a:r>
            <a:r>
              <a:rPr lang="it-IT" sz="2400" b="1" dirty="0" err="1">
                <a:latin typeface="Aptos" panose="020B0004020202020204" pitchFamily="34" charset="0"/>
              </a:rPr>
              <a:t>function</a:t>
            </a:r>
            <a:r>
              <a:rPr lang="it-IT" sz="2400" b="1" dirty="0">
                <a:latin typeface="Aptos" panose="020B0004020202020204" pitchFamily="34" charset="0"/>
              </a:rPr>
              <a:t> </a:t>
            </a:r>
            <a:r>
              <a:rPr lang="it-IT" sz="2400" dirty="0">
                <a:latin typeface="Aptos" panose="020B0004020202020204" pitchFamily="34" charset="0"/>
              </a:rPr>
              <a:t>of </a:t>
            </a:r>
            <a:r>
              <a:rPr lang="it-IT" sz="2400" dirty="0" err="1">
                <a:latin typeface="Aptos" panose="020B0004020202020204" pitchFamily="34" charset="0"/>
              </a:rPr>
              <a:t>education</a:t>
            </a:r>
            <a:r>
              <a:rPr lang="it-IT" sz="2400" dirty="0">
                <a:latin typeface="Aptos" panose="020B0004020202020204" pitchFamily="34" charset="0"/>
              </a:rPr>
              <a:t> systems                                              </a:t>
            </a:r>
            <a:r>
              <a:rPr lang="it-IT" dirty="0">
                <a:latin typeface="Aptos" panose="020B0004020202020204" pitchFamily="34" charset="0"/>
              </a:rPr>
              <a:t>(Autin et al., 2019; Butera et al., 2021)</a:t>
            </a:r>
          </a:p>
        </p:txBody>
      </p:sp>
      <p:sp>
        <p:nvSpPr>
          <p:cNvPr id="11" name="TextBox 4">
            <a:extLst>
              <a:ext uri="{FF2B5EF4-FFF2-40B4-BE49-F238E27FC236}">
                <a16:creationId xmlns:a16="http://schemas.microsoft.com/office/drawing/2014/main" id="{62C7EF5E-1966-3686-4E4A-FDF1D97AAC43}"/>
              </a:ext>
            </a:extLst>
          </p:cNvPr>
          <p:cNvSpPr txBox="1"/>
          <p:nvPr/>
        </p:nvSpPr>
        <p:spPr>
          <a:xfrm>
            <a:off x="152400" y="7739"/>
            <a:ext cx="7650838" cy="4635742"/>
          </a:xfrm>
          <a:prstGeom prst="rect">
            <a:avLst/>
          </a:prstGeom>
        </p:spPr>
        <p:txBody>
          <a:bodyPr lIns="50800" tIns="50800" rIns="50800" bIns="50800" rtlCol="0" anchor="ctr"/>
          <a:lstStyle/>
          <a:p>
            <a:pPr algn="ctr">
              <a:lnSpc>
                <a:spcPts val="2239"/>
              </a:lnSpc>
            </a:pPr>
            <a:endParaRPr/>
          </a:p>
        </p:txBody>
      </p:sp>
      <p:sp>
        <p:nvSpPr>
          <p:cNvPr id="14" name="TextBox 7">
            <a:extLst>
              <a:ext uri="{FF2B5EF4-FFF2-40B4-BE49-F238E27FC236}">
                <a16:creationId xmlns:a16="http://schemas.microsoft.com/office/drawing/2014/main" id="{8A702AD4-05D6-DB83-ABCF-C20D9F90C61A}"/>
              </a:ext>
            </a:extLst>
          </p:cNvPr>
          <p:cNvSpPr txBox="1"/>
          <p:nvPr/>
        </p:nvSpPr>
        <p:spPr>
          <a:xfrm>
            <a:off x="7924800" y="690398"/>
            <a:ext cx="6068211" cy="769441"/>
          </a:xfrm>
          <a:prstGeom prst="rect">
            <a:avLst/>
          </a:prstGeom>
        </p:spPr>
        <p:txBody>
          <a:bodyPr wrap="square" lIns="0" tIns="0" rIns="0" bIns="0" rtlCol="0" anchor="t">
            <a:spAutoFit/>
          </a:bodyPr>
          <a:lstStyle/>
          <a:p>
            <a:pPr algn="ctr">
              <a:lnSpc>
                <a:spcPts val="6000"/>
              </a:lnSpc>
            </a:pPr>
            <a:r>
              <a:rPr lang="en-US" sz="5000" dirty="0">
                <a:solidFill>
                  <a:srgbClr val="FFCAD5"/>
                </a:solidFill>
                <a:latin typeface="Anton"/>
                <a:ea typeface="Anton"/>
                <a:cs typeface="Anton"/>
                <a:sym typeface="Anton"/>
              </a:rPr>
              <a:t>Formative assessment</a:t>
            </a:r>
          </a:p>
        </p:txBody>
      </p:sp>
      <p:sp>
        <p:nvSpPr>
          <p:cNvPr id="16" name="TextBox 7">
            <a:extLst>
              <a:ext uri="{FF2B5EF4-FFF2-40B4-BE49-F238E27FC236}">
                <a16:creationId xmlns:a16="http://schemas.microsoft.com/office/drawing/2014/main" id="{154E7F88-6B35-AB33-9B47-D03DBB3D3457}"/>
              </a:ext>
            </a:extLst>
          </p:cNvPr>
          <p:cNvSpPr txBox="1"/>
          <p:nvPr/>
        </p:nvSpPr>
        <p:spPr>
          <a:xfrm>
            <a:off x="7010400" y="5169601"/>
            <a:ext cx="8182761" cy="769441"/>
          </a:xfrm>
          <a:prstGeom prst="rect">
            <a:avLst/>
          </a:prstGeom>
        </p:spPr>
        <p:txBody>
          <a:bodyPr wrap="square" lIns="0" tIns="0" rIns="0" bIns="0" rtlCol="0" anchor="t">
            <a:spAutoFit/>
          </a:bodyPr>
          <a:lstStyle/>
          <a:p>
            <a:pPr algn="ctr">
              <a:lnSpc>
                <a:spcPts val="6000"/>
              </a:lnSpc>
            </a:pPr>
            <a:r>
              <a:rPr lang="en-US" sz="5000" dirty="0">
                <a:solidFill>
                  <a:schemeClr val="accent3">
                    <a:lumMod val="50000"/>
                  </a:schemeClr>
                </a:solidFill>
                <a:latin typeface="Anton"/>
                <a:ea typeface="Anton"/>
                <a:cs typeface="Anton"/>
                <a:sym typeface="Anton"/>
              </a:rPr>
              <a:t>Summative assessment</a:t>
            </a:r>
          </a:p>
        </p:txBody>
      </p:sp>
      <p:pic>
        <p:nvPicPr>
          <p:cNvPr id="10" name="Immagine 9">
            <a:extLst>
              <a:ext uri="{FF2B5EF4-FFF2-40B4-BE49-F238E27FC236}">
                <a16:creationId xmlns:a16="http://schemas.microsoft.com/office/drawing/2014/main" id="{54EF1321-2504-33BF-0CB3-4355CA3332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624" y="1562100"/>
            <a:ext cx="7664824" cy="10287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4"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CF9F6"/>
        </a:solidFill>
        <a:effectLst/>
      </p:bgPr>
    </p:bg>
    <p:spTree>
      <p:nvGrpSpPr>
        <p:cNvPr id="1" name=""/>
        <p:cNvGrpSpPr/>
        <p:nvPr/>
      </p:nvGrpSpPr>
      <p:grpSpPr>
        <a:xfrm>
          <a:off x="0" y="0"/>
          <a:ext cx="0" cy="0"/>
          <a:chOff x="0" y="0"/>
          <a:chExt cx="0" cy="0"/>
        </a:xfrm>
      </p:grpSpPr>
      <p:grpSp>
        <p:nvGrpSpPr>
          <p:cNvPr id="2" name="Group 2"/>
          <p:cNvGrpSpPr/>
          <p:nvPr/>
        </p:nvGrpSpPr>
        <p:grpSpPr>
          <a:xfrm>
            <a:off x="-7928" y="0"/>
            <a:ext cx="7650838" cy="4491081"/>
            <a:chOff x="0" y="0"/>
            <a:chExt cx="2015036" cy="1182836"/>
          </a:xfrm>
        </p:grpSpPr>
        <p:sp>
          <p:nvSpPr>
            <p:cNvPr id="3" name="Freeform 3"/>
            <p:cNvSpPr/>
            <p:nvPr/>
          </p:nvSpPr>
          <p:spPr>
            <a:xfrm>
              <a:off x="0" y="0"/>
              <a:ext cx="2015036" cy="1182836"/>
            </a:xfrm>
            <a:custGeom>
              <a:avLst/>
              <a:gdLst/>
              <a:ahLst/>
              <a:cxnLst/>
              <a:rect l="l" t="t" r="r" b="b"/>
              <a:pathLst>
                <a:path w="2015036" h="1182836">
                  <a:moveTo>
                    <a:pt x="0" y="0"/>
                  </a:moveTo>
                  <a:lnTo>
                    <a:pt x="2015036" y="0"/>
                  </a:lnTo>
                  <a:lnTo>
                    <a:pt x="2015036" y="1182836"/>
                  </a:lnTo>
                  <a:lnTo>
                    <a:pt x="0" y="1182836"/>
                  </a:lnTo>
                  <a:close/>
                </a:path>
              </a:pathLst>
            </a:custGeom>
            <a:solidFill>
              <a:srgbClr val="5A7157"/>
            </a:solidFill>
          </p:spPr>
          <p:txBody>
            <a:bodyPr/>
            <a:lstStyle/>
            <a:p>
              <a:endParaRPr lang="it-IT"/>
            </a:p>
          </p:txBody>
        </p:sp>
        <p:sp>
          <p:nvSpPr>
            <p:cNvPr id="4" name="TextBox 4"/>
            <p:cNvSpPr txBox="1"/>
            <p:nvPr/>
          </p:nvSpPr>
          <p:spPr>
            <a:xfrm>
              <a:off x="0" y="-38100"/>
              <a:ext cx="2015036" cy="1220936"/>
            </a:xfrm>
            <a:prstGeom prst="rect">
              <a:avLst/>
            </a:prstGeom>
          </p:spPr>
          <p:txBody>
            <a:bodyPr lIns="50800" tIns="50800" rIns="50800" bIns="50800" rtlCol="0" anchor="ctr"/>
            <a:lstStyle/>
            <a:p>
              <a:pPr algn="ctr">
                <a:lnSpc>
                  <a:spcPts val="2239"/>
                </a:lnSpc>
              </a:pPr>
              <a:endParaRPr/>
            </a:p>
          </p:txBody>
        </p:sp>
      </p:grpSp>
      <p:grpSp>
        <p:nvGrpSpPr>
          <p:cNvPr id="5" name="Group 5"/>
          <p:cNvGrpSpPr/>
          <p:nvPr/>
        </p:nvGrpSpPr>
        <p:grpSpPr>
          <a:xfrm>
            <a:off x="-7928" y="1739668"/>
            <a:ext cx="7650838" cy="8547332"/>
            <a:chOff x="0" y="0"/>
            <a:chExt cx="1459140" cy="1597952"/>
          </a:xfrm>
        </p:grpSpPr>
        <p:sp>
          <p:nvSpPr>
            <p:cNvPr id="6" name="Freeform 6"/>
            <p:cNvSpPr/>
            <p:nvPr/>
          </p:nvSpPr>
          <p:spPr>
            <a:xfrm>
              <a:off x="0" y="0"/>
              <a:ext cx="1459140" cy="1597952"/>
            </a:xfrm>
            <a:custGeom>
              <a:avLst/>
              <a:gdLst/>
              <a:ahLst/>
              <a:cxnLst/>
              <a:rect l="l" t="t" r="r" b="b"/>
              <a:pathLst>
                <a:path w="1459140" h="1597952">
                  <a:moveTo>
                    <a:pt x="0" y="0"/>
                  </a:moveTo>
                  <a:lnTo>
                    <a:pt x="1459140" y="0"/>
                  </a:lnTo>
                  <a:lnTo>
                    <a:pt x="1459140" y="1597952"/>
                  </a:lnTo>
                  <a:lnTo>
                    <a:pt x="0" y="1597952"/>
                  </a:lnTo>
                  <a:close/>
                </a:path>
              </a:pathLst>
            </a:custGeom>
            <a:blipFill>
              <a:blip r:embed="rId2"/>
              <a:stretch>
                <a:fillRect l="-23097" r="-23097"/>
              </a:stretch>
            </a:blipFill>
          </p:spPr>
          <p:txBody>
            <a:bodyPr/>
            <a:lstStyle/>
            <a:p>
              <a:endParaRPr lang="it-IT"/>
            </a:p>
          </p:txBody>
        </p:sp>
      </p:grpSp>
      <p:sp>
        <p:nvSpPr>
          <p:cNvPr id="7" name="TextBox 7"/>
          <p:cNvSpPr txBox="1"/>
          <p:nvPr/>
        </p:nvSpPr>
        <p:spPr>
          <a:xfrm>
            <a:off x="492601" y="657225"/>
            <a:ext cx="6629400" cy="771525"/>
          </a:xfrm>
          <a:prstGeom prst="rect">
            <a:avLst/>
          </a:prstGeom>
        </p:spPr>
        <p:txBody>
          <a:bodyPr lIns="0" tIns="0" rIns="0" bIns="0" rtlCol="0" anchor="t">
            <a:spAutoFit/>
          </a:bodyPr>
          <a:lstStyle/>
          <a:p>
            <a:pPr algn="l">
              <a:lnSpc>
                <a:spcPts val="6000"/>
              </a:lnSpc>
            </a:pPr>
            <a:r>
              <a:rPr lang="en-US" sz="5000">
                <a:solidFill>
                  <a:srgbClr val="FFCAD5"/>
                </a:solidFill>
                <a:latin typeface="Anton"/>
                <a:ea typeface="Anton"/>
                <a:cs typeface="Anton"/>
                <a:sym typeface="Anton"/>
              </a:rPr>
              <a:t>THEORETICAL BACKGROUND</a:t>
            </a:r>
          </a:p>
        </p:txBody>
      </p:sp>
      <p:sp>
        <p:nvSpPr>
          <p:cNvPr id="9" name="TextBox 7">
            <a:extLst>
              <a:ext uri="{FF2B5EF4-FFF2-40B4-BE49-F238E27FC236}">
                <a16:creationId xmlns:a16="http://schemas.microsoft.com/office/drawing/2014/main" id="{A00AA5B3-7E8E-3CD5-E66C-4FEFF27189BD}"/>
              </a:ext>
            </a:extLst>
          </p:cNvPr>
          <p:cNvSpPr txBox="1"/>
          <p:nvPr/>
        </p:nvSpPr>
        <p:spPr>
          <a:xfrm>
            <a:off x="7955166" y="5219700"/>
            <a:ext cx="9500812" cy="769441"/>
          </a:xfrm>
          <a:prstGeom prst="rect">
            <a:avLst/>
          </a:prstGeom>
        </p:spPr>
        <p:txBody>
          <a:bodyPr wrap="square" lIns="0" tIns="0" rIns="0" bIns="0" rtlCol="0" anchor="t">
            <a:spAutoFit/>
          </a:bodyPr>
          <a:lstStyle/>
          <a:p>
            <a:pPr algn="ctr">
              <a:lnSpc>
                <a:spcPts val="6000"/>
              </a:lnSpc>
            </a:pPr>
            <a:r>
              <a:rPr lang="en-US" sz="5000" dirty="0">
                <a:solidFill>
                  <a:schemeClr val="accent3">
                    <a:lumMod val="50000"/>
                  </a:schemeClr>
                </a:solidFill>
                <a:latin typeface="Anton"/>
                <a:ea typeface="Anton"/>
                <a:cs typeface="Anton"/>
                <a:sym typeface="Anton"/>
              </a:rPr>
              <a:t>Normative Grades </a:t>
            </a:r>
            <a:r>
              <a:rPr lang="en-US" sz="5000" dirty="0">
                <a:latin typeface="Anton"/>
                <a:ea typeface="Anton"/>
                <a:cs typeface="Anton"/>
                <a:sym typeface="Anton"/>
              </a:rPr>
              <a:t>and Competition</a:t>
            </a:r>
          </a:p>
        </p:txBody>
      </p:sp>
      <p:sp>
        <p:nvSpPr>
          <p:cNvPr id="14" name="CasellaDiTesto 13">
            <a:extLst>
              <a:ext uri="{FF2B5EF4-FFF2-40B4-BE49-F238E27FC236}">
                <a16:creationId xmlns:a16="http://schemas.microsoft.com/office/drawing/2014/main" id="{74F080D3-24ED-E271-150A-9DE8D0960F52}"/>
              </a:ext>
            </a:extLst>
          </p:cNvPr>
          <p:cNvSpPr txBox="1"/>
          <p:nvPr/>
        </p:nvSpPr>
        <p:spPr>
          <a:xfrm>
            <a:off x="8362950" y="1204436"/>
            <a:ext cx="9309252" cy="738664"/>
          </a:xfrm>
          <a:prstGeom prst="rect">
            <a:avLst/>
          </a:prstGeom>
          <a:noFill/>
        </p:spPr>
        <p:txBody>
          <a:bodyPr wrap="square">
            <a:spAutoFit/>
          </a:bodyPr>
          <a:lstStyle/>
          <a:p>
            <a:pPr marL="342900" indent="-342900">
              <a:buFont typeface="Arial" panose="020B0604020202020204" pitchFamily="34" charset="0"/>
              <a:buChar char="•"/>
            </a:pPr>
            <a:r>
              <a:rPr lang="it-IT" sz="2400" dirty="0" err="1">
                <a:latin typeface="Aptos" panose="020B0004020202020204" pitchFamily="34" charset="0"/>
              </a:rPr>
              <a:t>Most</a:t>
            </a:r>
            <a:r>
              <a:rPr lang="it-IT" sz="2400" dirty="0">
                <a:latin typeface="Aptos" panose="020B0004020202020204" pitchFamily="34" charset="0"/>
              </a:rPr>
              <a:t> </a:t>
            </a:r>
            <a:r>
              <a:rPr lang="it-IT" sz="2400" dirty="0" err="1">
                <a:latin typeface="Aptos" panose="020B0004020202020204" pitchFamily="34" charset="0"/>
              </a:rPr>
              <a:t>used</a:t>
            </a:r>
            <a:r>
              <a:rPr lang="it-IT" sz="2400" dirty="0">
                <a:latin typeface="Aptos" panose="020B0004020202020204" pitchFamily="34" charset="0"/>
              </a:rPr>
              <a:t> </a:t>
            </a:r>
            <a:r>
              <a:rPr lang="it-IT" sz="2400" dirty="0" err="1">
                <a:latin typeface="Aptos" panose="020B0004020202020204" pitchFamily="34" charset="0"/>
              </a:rPr>
              <a:t>assessment</a:t>
            </a:r>
            <a:r>
              <a:rPr lang="it-IT" sz="2400" dirty="0">
                <a:latin typeface="Aptos" panose="020B0004020202020204" pitchFamily="34" charset="0"/>
              </a:rPr>
              <a:t> tool in OECD countries                                    </a:t>
            </a:r>
            <a:r>
              <a:rPr lang="it-IT" dirty="0">
                <a:latin typeface="Aptos" panose="020B0004020202020204" pitchFamily="34" charset="0"/>
              </a:rPr>
              <a:t>(OECD, 2013; OECD, 2025)</a:t>
            </a:r>
          </a:p>
        </p:txBody>
      </p:sp>
      <p:sp>
        <p:nvSpPr>
          <p:cNvPr id="13" name="CasellaDiTesto 12">
            <a:extLst>
              <a:ext uri="{FF2B5EF4-FFF2-40B4-BE49-F238E27FC236}">
                <a16:creationId xmlns:a16="http://schemas.microsoft.com/office/drawing/2014/main" id="{3C73375A-0A16-05CF-03E9-83D016F9B662}"/>
              </a:ext>
            </a:extLst>
          </p:cNvPr>
          <p:cNvSpPr txBox="1"/>
          <p:nvPr/>
        </p:nvSpPr>
        <p:spPr>
          <a:xfrm>
            <a:off x="8291945" y="4229100"/>
            <a:ext cx="9500812" cy="738664"/>
          </a:xfrm>
          <a:prstGeom prst="rect">
            <a:avLst/>
          </a:prstGeom>
          <a:noFill/>
        </p:spPr>
        <p:txBody>
          <a:bodyPr wrap="square">
            <a:spAutoFit/>
          </a:bodyPr>
          <a:lstStyle/>
          <a:p>
            <a:pPr marL="342900" indent="-342900">
              <a:buFont typeface="Arial" panose="020B0604020202020204" pitchFamily="34" charset="0"/>
              <a:buChar char="•"/>
            </a:pPr>
            <a:r>
              <a:rPr lang="en-GB" sz="2400" dirty="0">
                <a:latin typeface="Aptos" panose="020B0004020202020204" pitchFamily="34" charset="0"/>
              </a:rPr>
              <a:t>Easily ranking students according to the value of their performance </a:t>
            </a:r>
            <a:r>
              <a:rPr lang="en-GB" dirty="0">
                <a:latin typeface="Aptos" panose="020B0004020202020204" pitchFamily="34" charset="0"/>
              </a:rPr>
              <a:t>(Pulfrey et al., 2011)</a:t>
            </a:r>
            <a:endParaRPr lang="it-IT" dirty="0">
              <a:latin typeface="Aptos" panose="020B0004020202020204" pitchFamily="34" charset="0"/>
            </a:endParaRPr>
          </a:p>
        </p:txBody>
      </p:sp>
      <p:sp>
        <p:nvSpPr>
          <p:cNvPr id="16" name="CasellaDiTesto 15">
            <a:extLst>
              <a:ext uri="{FF2B5EF4-FFF2-40B4-BE49-F238E27FC236}">
                <a16:creationId xmlns:a16="http://schemas.microsoft.com/office/drawing/2014/main" id="{00CBEC99-F976-DF56-9622-973006985193}"/>
              </a:ext>
            </a:extLst>
          </p:cNvPr>
          <p:cNvSpPr txBox="1"/>
          <p:nvPr/>
        </p:nvSpPr>
        <p:spPr>
          <a:xfrm>
            <a:off x="8289966" y="6972300"/>
            <a:ext cx="9150178" cy="1107996"/>
          </a:xfrm>
          <a:prstGeom prst="rect">
            <a:avLst/>
          </a:prstGeom>
          <a:noFill/>
        </p:spPr>
        <p:txBody>
          <a:bodyPr wrap="square">
            <a:spAutoFit/>
          </a:bodyPr>
          <a:lstStyle/>
          <a:p>
            <a:pPr marL="342900" indent="-342900">
              <a:buFont typeface="Arial" panose="020B0604020202020204" pitchFamily="34" charset="0"/>
              <a:buChar char="•"/>
            </a:pPr>
            <a:r>
              <a:rPr lang="en-GB" sz="2400" dirty="0">
                <a:latin typeface="Aptos" panose="020B0004020202020204" pitchFamily="34" charset="0"/>
              </a:rPr>
              <a:t>Negative effects of normative grading on students’ motivation and performance                                                                                                       </a:t>
            </a:r>
            <a:r>
              <a:rPr lang="en-GB" dirty="0">
                <a:latin typeface="Aptos" panose="020B0004020202020204" pitchFamily="34" charset="0"/>
              </a:rPr>
              <a:t>(</a:t>
            </a:r>
            <a:r>
              <a:rPr lang="it-IT" dirty="0">
                <a:latin typeface="Aptos" panose="020B0004020202020204" pitchFamily="34" charset="0"/>
              </a:rPr>
              <a:t>Hayek et al., 2014; 2015)</a:t>
            </a:r>
          </a:p>
        </p:txBody>
      </p:sp>
      <p:sp>
        <p:nvSpPr>
          <p:cNvPr id="10" name="CasellaDiTesto 9">
            <a:extLst>
              <a:ext uri="{FF2B5EF4-FFF2-40B4-BE49-F238E27FC236}">
                <a16:creationId xmlns:a16="http://schemas.microsoft.com/office/drawing/2014/main" id="{9BF34F57-5973-4BCB-2BCB-66EAE4A332D2}"/>
              </a:ext>
            </a:extLst>
          </p:cNvPr>
          <p:cNvSpPr txBox="1"/>
          <p:nvPr/>
        </p:nvSpPr>
        <p:spPr>
          <a:xfrm>
            <a:off x="8291945" y="6057900"/>
            <a:ext cx="9150178" cy="738664"/>
          </a:xfrm>
          <a:prstGeom prst="rect">
            <a:avLst/>
          </a:prstGeom>
          <a:noFill/>
        </p:spPr>
        <p:txBody>
          <a:bodyPr wrap="square">
            <a:spAutoFit/>
          </a:bodyPr>
          <a:lstStyle/>
          <a:p>
            <a:pPr marL="342900" indent="-342900">
              <a:buFont typeface="Arial" panose="020B0604020202020204" pitchFamily="34" charset="0"/>
              <a:buChar char="•"/>
            </a:pPr>
            <a:r>
              <a:rPr lang="en-GB" sz="2400" dirty="0">
                <a:latin typeface="Aptos" panose="020B0004020202020204" pitchFamily="34" charset="0"/>
              </a:rPr>
              <a:t>Social comparison between students </a:t>
            </a:r>
            <a:r>
              <a:rPr lang="en-GB" sz="2400" dirty="0">
                <a:latin typeface="Aptos" panose="020B0004020202020204" pitchFamily="34" charset="0"/>
                <a:sym typeface="Wingdings" panose="05000000000000000000" pitchFamily="2" charset="2"/>
              </a:rPr>
              <a:t> increased competition    </a:t>
            </a:r>
            <a:r>
              <a:rPr lang="en-GB" dirty="0">
                <a:latin typeface="Aptos" panose="020B0004020202020204" pitchFamily="34" charset="0"/>
              </a:rPr>
              <a:t>(</a:t>
            </a:r>
            <a:r>
              <a:rPr lang="it-IT" dirty="0">
                <a:latin typeface="Aptos" panose="020B0004020202020204" pitchFamily="34" charset="0"/>
              </a:rPr>
              <a:t>Butera et al., 2021)</a:t>
            </a:r>
          </a:p>
        </p:txBody>
      </p:sp>
      <p:sp>
        <p:nvSpPr>
          <p:cNvPr id="15" name="TextBox 7">
            <a:extLst>
              <a:ext uri="{FF2B5EF4-FFF2-40B4-BE49-F238E27FC236}">
                <a16:creationId xmlns:a16="http://schemas.microsoft.com/office/drawing/2014/main" id="{78B1EB52-8280-2A8F-F27D-B1ED322C9747}"/>
              </a:ext>
            </a:extLst>
          </p:cNvPr>
          <p:cNvSpPr txBox="1"/>
          <p:nvPr/>
        </p:nvSpPr>
        <p:spPr>
          <a:xfrm>
            <a:off x="8362950" y="419100"/>
            <a:ext cx="9500812" cy="769441"/>
          </a:xfrm>
          <a:prstGeom prst="rect">
            <a:avLst/>
          </a:prstGeom>
        </p:spPr>
        <p:txBody>
          <a:bodyPr wrap="square" lIns="0" tIns="0" rIns="0" bIns="0" rtlCol="0" anchor="t">
            <a:spAutoFit/>
          </a:bodyPr>
          <a:lstStyle/>
          <a:p>
            <a:pPr>
              <a:lnSpc>
                <a:spcPts val="6000"/>
              </a:lnSpc>
            </a:pPr>
            <a:r>
              <a:rPr lang="en-US" sz="5000" dirty="0">
                <a:solidFill>
                  <a:schemeClr val="accent3">
                    <a:lumMod val="50000"/>
                  </a:schemeClr>
                </a:solidFill>
                <a:latin typeface="Anton"/>
                <a:ea typeface="Anton"/>
                <a:cs typeface="Anton"/>
                <a:sym typeface="Anton"/>
              </a:rPr>
              <a:t>Grades </a:t>
            </a:r>
            <a:r>
              <a:rPr lang="en-US" sz="5000" dirty="0">
                <a:latin typeface="Anton"/>
                <a:ea typeface="Anton"/>
                <a:cs typeface="Anton"/>
                <a:sym typeface="Anton"/>
              </a:rPr>
              <a:t>in Practice</a:t>
            </a:r>
          </a:p>
        </p:txBody>
      </p:sp>
      <p:sp>
        <p:nvSpPr>
          <p:cNvPr id="18" name="CasellaDiTesto 17">
            <a:extLst>
              <a:ext uri="{FF2B5EF4-FFF2-40B4-BE49-F238E27FC236}">
                <a16:creationId xmlns:a16="http://schemas.microsoft.com/office/drawing/2014/main" id="{300CA64C-8272-3C77-3BFD-037CC49BC3B0}"/>
              </a:ext>
            </a:extLst>
          </p:cNvPr>
          <p:cNvSpPr txBox="1"/>
          <p:nvPr/>
        </p:nvSpPr>
        <p:spPr>
          <a:xfrm>
            <a:off x="8351520" y="2095500"/>
            <a:ext cx="9309252" cy="738664"/>
          </a:xfrm>
          <a:prstGeom prst="rect">
            <a:avLst/>
          </a:prstGeom>
          <a:noFill/>
        </p:spPr>
        <p:txBody>
          <a:bodyPr wrap="square">
            <a:spAutoFit/>
          </a:bodyPr>
          <a:lstStyle/>
          <a:p>
            <a:pPr marL="342900" indent="-342900">
              <a:buFont typeface="Arial" panose="020B0604020202020204" pitchFamily="34" charset="0"/>
              <a:buChar char="•"/>
            </a:pPr>
            <a:r>
              <a:rPr lang="it-IT" sz="2400" dirty="0">
                <a:latin typeface="Aptos" panose="020B0004020202020204" pitchFamily="34" charset="0"/>
              </a:rPr>
              <a:t>School accountability                                                                                     </a:t>
            </a:r>
            <a:r>
              <a:rPr lang="it-IT" dirty="0">
                <a:latin typeface="Aptos" panose="020B0004020202020204" pitchFamily="34" charset="0"/>
              </a:rPr>
              <a:t>(Erikson, 2007)</a:t>
            </a:r>
          </a:p>
        </p:txBody>
      </p:sp>
      <p:sp>
        <p:nvSpPr>
          <p:cNvPr id="20" name="CasellaDiTesto 19">
            <a:extLst>
              <a:ext uri="{FF2B5EF4-FFF2-40B4-BE49-F238E27FC236}">
                <a16:creationId xmlns:a16="http://schemas.microsoft.com/office/drawing/2014/main" id="{DB1F8E3A-2C46-4569-171C-A5C0B4DD6E0B}"/>
              </a:ext>
            </a:extLst>
          </p:cNvPr>
          <p:cNvSpPr txBox="1"/>
          <p:nvPr/>
        </p:nvSpPr>
        <p:spPr>
          <a:xfrm>
            <a:off x="8351520" y="3009900"/>
            <a:ext cx="9149714" cy="1107996"/>
          </a:xfrm>
          <a:prstGeom prst="rect">
            <a:avLst/>
          </a:prstGeom>
          <a:noFill/>
        </p:spPr>
        <p:txBody>
          <a:bodyPr wrap="square">
            <a:spAutoFit/>
          </a:bodyPr>
          <a:lstStyle/>
          <a:p>
            <a:pPr marL="285750" indent="-285750">
              <a:buFont typeface="Arial" panose="020B0604020202020204" pitchFamily="34" charset="0"/>
              <a:buChar char="•"/>
            </a:pPr>
            <a:r>
              <a:rPr lang="en-GB" sz="2400" dirty="0">
                <a:latin typeface="Aptos" panose="020B0004020202020204" pitchFamily="34" charset="0"/>
                <a:ea typeface="Aptos" panose="020B0004020202020204" pitchFamily="34" charset="0"/>
                <a:cs typeface="Times New Roman" panose="02020603050405020304" pitchFamily="18" charset="0"/>
              </a:rPr>
              <a:t>Using </a:t>
            </a:r>
            <a:r>
              <a:rPr lang="en-GB" sz="2400" dirty="0">
                <a:effectLst/>
                <a:latin typeface="Aptos" panose="020B0004020202020204" pitchFamily="34" charset="0"/>
                <a:ea typeface="Aptos" panose="020B0004020202020204" pitchFamily="34" charset="0"/>
                <a:cs typeface="Times New Roman" panose="02020603050405020304" pitchFamily="18" charset="0"/>
              </a:rPr>
              <a:t>grades to assess students’ tasks and homework is preferred over formative assessment                                                                         </a:t>
            </a:r>
            <a:r>
              <a:rPr lang="en-GB" sz="1800" dirty="0">
                <a:effectLst/>
                <a:latin typeface="Aptos" panose="020B0004020202020204" pitchFamily="34" charset="0"/>
                <a:ea typeface="Aptos" panose="020B0004020202020204" pitchFamily="34" charset="0"/>
                <a:cs typeface="Times New Roman" panose="02020603050405020304" pitchFamily="18" charset="0"/>
              </a:rPr>
              <a:t>(Bennet, 2011; Pastore et al., 2019) </a:t>
            </a:r>
          </a:p>
        </p:txBody>
      </p:sp>
      <p:sp>
        <p:nvSpPr>
          <p:cNvPr id="22" name="CasellaDiTesto 21">
            <a:extLst>
              <a:ext uri="{FF2B5EF4-FFF2-40B4-BE49-F238E27FC236}">
                <a16:creationId xmlns:a16="http://schemas.microsoft.com/office/drawing/2014/main" id="{195CB69D-F006-073B-0DCE-223B12BFF9C9}"/>
              </a:ext>
            </a:extLst>
          </p:cNvPr>
          <p:cNvSpPr txBox="1"/>
          <p:nvPr/>
        </p:nvSpPr>
        <p:spPr>
          <a:xfrm>
            <a:off x="11734800" y="8343900"/>
            <a:ext cx="6705600" cy="707886"/>
          </a:xfrm>
          <a:prstGeom prst="rect">
            <a:avLst/>
          </a:prstGeom>
          <a:noFill/>
        </p:spPr>
        <p:txBody>
          <a:bodyPr wrap="square" rtlCol="0">
            <a:spAutoFit/>
          </a:bodyPr>
          <a:lstStyle/>
          <a:p>
            <a:pPr marL="285750" indent="-285750">
              <a:buFont typeface="Arial" panose="020B0604020202020204" pitchFamily="34" charset="0"/>
              <a:buChar char="•"/>
            </a:pPr>
            <a:r>
              <a:rPr lang="it-IT" sz="2400" dirty="0">
                <a:latin typeface="Aptos" panose="020B0004020202020204" pitchFamily="34" charset="0"/>
              </a:rPr>
              <a:t>Lack of studies on </a:t>
            </a:r>
            <a:r>
              <a:rPr lang="it-IT" sz="2400" dirty="0" err="1">
                <a:latin typeface="Aptos" panose="020B0004020202020204" pitchFamily="34" charset="0"/>
              </a:rPr>
              <a:t>teachers</a:t>
            </a:r>
            <a:r>
              <a:rPr lang="it-IT" sz="2400" dirty="0">
                <a:latin typeface="Aptos" panose="020B0004020202020204" pitchFamily="34" charset="0"/>
              </a:rPr>
              <a:t>’ </a:t>
            </a:r>
            <a:r>
              <a:rPr lang="it-IT" sz="2400" dirty="0" err="1">
                <a:latin typeface="Aptos" panose="020B0004020202020204" pitchFamily="34" charset="0"/>
              </a:rPr>
              <a:t>perceptions</a:t>
            </a:r>
            <a:r>
              <a:rPr lang="it-IT" sz="2400" dirty="0">
                <a:latin typeface="Aptos" panose="020B0004020202020204" pitchFamily="34" charset="0"/>
              </a:rPr>
              <a:t> </a:t>
            </a:r>
            <a:r>
              <a:rPr lang="it-IT" sz="1600" dirty="0">
                <a:latin typeface="Aptos" panose="020B0004020202020204" pitchFamily="34" charset="0"/>
              </a:rPr>
              <a:t>(Brookhart et al., 2017)</a:t>
            </a:r>
          </a:p>
        </p:txBody>
      </p:sp>
      <p:sp>
        <p:nvSpPr>
          <p:cNvPr id="24" name="CasellaDiTesto 23">
            <a:extLst>
              <a:ext uri="{FF2B5EF4-FFF2-40B4-BE49-F238E27FC236}">
                <a16:creationId xmlns:a16="http://schemas.microsoft.com/office/drawing/2014/main" id="{183B11E0-705E-7FBF-2182-2832BE5CA1AE}"/>
              </a:ext>
            </a:extLst>
          </p:cNvPr>
          <p:cNvSpPr txBox="1"/>
          <p:nvPr/>
        </p:nvSpPr>
        <p:spPr>
          <a:xfrm>
            <a:off x="11734800" y="9191375"/>
            <a:ext cx="6705600" cy="461665"/>
          </a:xfrm>
          <a:prstGeom prst="rect">
            <a:avLst/>
          </a:prstGeom>
          <a:noFill/>
        </p:spPr>
        <p:txBody>
          <a:bodyPr wrap="square" rtlCol="0">
            <a:spAutoFit/>
          </a:bodyPr>
          <a:lstStyle/>
          <a:p>
            <a:pPr marL="285750" indent="-285750">
              <a:buFont typeface="Arial" panose="020B0604020202020204" pitchFamily="34" charset="0"/>
              <a:buChar char="•"/>
            </a:pPr>
            <a:r>
              <a:rPr lang="it-IT" sz="2400" dirty="0">
                <a:latin typeface="Aptos" panose="020B0004020202020204" pitchFamily="34" charset="0"/>
              </a:rPr>
              <a:t>No studies in the </a:t>
            </a:r>
            <a:r>
              <a:rPr lang="it-IT" sz="2400" dirty="0" err="1">
                <a:latin typeface="Aptos" panose="020B0004020202020204" pitchFamily="34" charset="0"/>
              </a:rPr>
              <a:t>Italian</a:t>
            </a:r>
            <a:r>
              <a:rPr lang="it-IT" sz="2400" dirty="0">
                <a:latin typeface="Aptos" panose="020B0004020202020204" pitchFamily="34" charset="0"/>
              </a:rPr>
              <a:t> </a:t>
            </a:r>
            <a:r>
              <a:rPr lang="it-IT" sz="2400" dirty="0" err="1">
                <a:latin typeface="Aptos" panose="020B0004020202020204" pitchFamily="34" charset="0"/>
              </a:rPr>
              <a:t>context</a:t>
            </a:r>
            <a:endParaRPr lang="it-IT" sz="1600" dirty="0">
              <a:latin typeface="Aptos" panose="020B0004020202020204" pitchFamily="34" charset="0"/>
            </a:endParaRPr>
          </a:p>
        </p:txBody>
      </p:sp>
      <p:sp>
        <p:nvSpPr>
          <p:cNvPr id="25" name="CasellaDiTesto 24">
            <a:extLst>
              <a:ext uri="{FF2B5EF4-FFF2-40B4-BE49-F238E27FC236}">
                <a16:creationId xmlns:a16="http://schemas.microsoft.com/office/drawing/2014/main" id="{3F6F7B34-752A-7952-1B18-D7892218DBF5}"/>
              </a:ext>
            </a:extLst>
          </p:cNvPr>
          <p:cNvSpPr txBox="1"/>
          <p:nvPr/>
        </p:nvSpPr>
        <p:spPr>
          <a:xfrm>
            <a:off x="8077200" y="8572500"/>
            <a:ext cx="3657600" cy="1015663"/>
          </a:xfrm>
          <a:prstGeom prst="rect">
            <a:avLst/>
          </a:prstGeom>
          <a:noFill/>
        </p:spPr>
        <p:txBody>
          <a:bodyPr wrap="square" rtlCol="0">
            <a:spAutoFit/>
          </a:bodyPr>
          <a:lstStyle/>
          <a:p>
            <a:r>
              <a:rPr lang="it-IT" sz="6000" dirty="0">
                <a:solidFill>
                  <a:srgbClr val="FFCAD5"/>
                </a:solidFill>
                <a:latin typeface="Anton" pitchFamily="2" charset="0"/>
              </a:rPr>
              <a:t>Teachers?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3" grpId="0"/>
      <p:bldP spid="16" grpId="0"/>
      <p:bldP spid="10" grpId="0"/>
      <p:bldP spid="15" grpId="0"/>
      <p:bldP spid="18" grpId="0"/>
      <p:bldP spid="20" grpId="0"/>
      <p:bldP spid="22" grpId="0"/>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CF9F6"/>
        </a:solidFill>
        <a:effectLst/>
      </p:bgPr>
    </p:bg>
    <p:spTree>
      <p:nvGrpSpPr>
        <p:cNvPr id="1" name=""/>
        <p:cNvGrpSpPr/>
        <p:nvPr/>
      </p:nvGrpSpPr>
      <p:grpSpPr>
        <a:xfrm>
          <a:off x="0" y="0"/>
          <a:ext cx="0" cy="0"/>
          <a:chOff x="0" y="0"/>
          <a:chExt cx="0" cy="0"/>
        </a:xfrm>
      </p:grpSpPr>
      <p:grpSp>
        <p:nvGrpSpPr>
          <p:cNvPr id="2" name="Group 2"/>
          <p:cNvGrpSpPr/>
          <p:nvPr/>
        </p:nvGrpSpPr>
        <p:grpSpPr>
          <a:xfrm>
            <a:off x="5972775" y="0"/>
            <a:ext cx="12315225" cy="10287000"/>
            <a:chOff x="0" y="0"/>
            <a:chExt cx="1210088" cy="1010796"/>
          </a:xfrm>
        </p:grpSpPr>
        <p:sp>
          <p:nvSpPr>
            <p:cNvPr id="3" name="Freeform 3"/>
            <p:cNvSpPr/>
            <p:nvPr/>
          </p:nvSpPr>
          <p:spPr>
            <a:xfrm>
              <a:off x="0" y="0"/>
              <a:ext cx="1210088" cy="1010796"/>
            </a:xfrm>
            <a:custGeom>
              <a:avLst/>
              <a:gdLst/>
              <a:ahLst/>
              <a:cxnLst/>
              <a:rect l="l" t="t" r="r" b="b"/>
              <a:pathLst>
                <a:path w="1210088" h="1010796">
                  <a:moveTo>
                    <a:pt x="0" y="0"/>
                  </a:moveTo>
                  <a:lnTo>
                    <a:pt x="1210088" y="0"/>
                  </a:lnTo>
                  <a:lnTo>
                    <a:pt x="1210088" y="1010796"/>
                  </a:lnTo>
                  <a:lnTo>
                    <a:pt x="0" y="1010796"/>
                  </a:lnTo>
                  <a:close/>
                </a:path>
              </a:pathLst>
            </a:custGeom>
            <a:blipFill>
              <a:blip r:embed="rId2"/>
              <a:stretch>
                <a:fillRect l="-24687" r="-42587"/>
              </a:stretch>
            </a:blipFill>
          </p:spPr>
          <p:txBody>
            <a:bodyPr/>
            <a:lstStyle/>
            <a:p>
              <a:endParaRPr lang="it-IT"/>
            </a:p>
          </p:txBody>
        </p:sp>
      </p:grpSp>
      <p:grpSp>
        <p:nvGrpSpPr>
          <p:cNvPr id="4" name="Group 4"/>
          <p:cNvGrpSpPr/>
          <p:nvPr/>
        </p:nvGrpSpPr>
        <p:grpSpPr>
          <a:xfrm>
            <a:off x="-457200" y="-186279"/>
            <a:ext cx="8534400" cy="10515905"/>
            <a:chOff x="0" y="0"/>
            <a:chExt cx="2109523" cy="2769621"/>
          </a:xfrm>
        </p:grpSpPr>
        <p:sp>
          <p:nvSpPr>
            <p:cNvPr id="5" name="Freeform 5"/>
            <p:cNvSpPr/>
            <p:nvPr/>
          </p:nvSpPr>
          <p:spPr>
            <a:xfrm>
              <a:off x="0" y="0"/>
              <a:ext cx="2109523" cy="2769621"/>
            </a:xfrm>
            <a:custGeom>
              <a:avLst/>
              <a:gdLst/>
              <a:ahLst/>
              <a:cxnLst/>
              <a:rect l="l" t="t" r="r" b="b"/>
              <a:pathLst>
                <a:path w="2109523" h="2769621">
                  <a:moveTo>
                    <a:pt x="0" y="0"/>
                  </a:moveTo>
                  <a:lnTo>
                    <a:pt x="2109523" y="0"/>
                  </a:lnTo>
                  <a:lnTo>
                    <a:pt x="2109523" y="2769621"/>
                  </a:lnTo>
                  <a:lnTo>
                    <a:pt x="0" y="2769621"/>
                  </a:lnTo>
                  <a:close/>
                </a:path>
              </a:pathLst>
            </a:custGeom>
            <a:solidFill>
              <a:srgbClr val="FFCAD5"/>
            </a:solidFill>
          </p:spPr>
          <p:txBody>
            <a:bodyPr/>
            <a:lstStyle/>
            <a:p>
              <a:endParaRPr lang="it-IT"/>
            </a:p>
          </p:txBody>
        </p:sp>
        <p:sp>
          <p:nvSpPr>
            <p:cNvPr id="6" name="TextBox 6"/>
            <p:cNvSpPr txBox="1"/>
            <p:nvPr/>
          </p:nvSpPr>
          <p:spPr>
            <a:xfrm>
              <a:off x="0" y="-38100"/>
              <a:ext cx="2109523" cy="2807721"/>
            </a:xfrm>
            <a:prstGeom prst="rect">
              <a:avLst/>
            </a:prstGeom>
          </p:spPr>
          <p:txBody>
            <a:bodyPr lIns="50800" tIns="50800" rIns="50800" bIns="50800" rtlCol="0" anchor="ctr"/>
            <a:lstStyle/>
            <a:p>
              <a:pPr algn="ctr">
                <a:lnSpc>
                  <a:spcPts val="2239"/>
                </a:lnSpc>
              </a:pPr>
              <a:endParaRPr/>
            </a:p>
          </p:txBody>
        </p:sp>
      </p:grpSp>
      <p:grpSp>
        <p:nvGrpSpPr>
          <p:cNvPr id="7" name="Group 7"/>
          <p:cNvGrpSpPr/>
          <p:nvPr/>
        </p:nvGrpSpPr>
        <p:grpSpPr>
          <a:xfrm>
            <a:off x="369349" y="2424031"/>
            <a:ext cx="7098252" cy="2443470"/>
            <a:chOff x="0" y="-66675"/>
            <a:chExt cx="2019483" cy="609155"/>
          </a:xfrm>
        </p:grpSpPr>
        <p:sp>
          <p:nvSpPr>
            <p:cNvPr id="8" name="Freeform 8"/>
            <p:cNvSpPr/>
            <p:nvPr/>
          </p:nvSpPr>
          <p:spPr>
            <a:xfrm>
              <a:off x="0" y="8583"/>
              <a:ext cx="2019483" cy="533897"/>
            </a:xfrm>
            <a:custGeom>
              <a:avLst/>
              <a:gdLst/>
              <a:ahLst/>
              <a:cxnLst/>
              <a:rect l="l" t="t" r="r" b="b"/>
              <a:pathLst>
                <a:path w="2019483" h="533897">
                  <a:moveTo>
                    <a:pt x="51493" y="0"/>
                  </a:moveTo>
                  <a:lnTo>
                    <a:pt x="1967989" y="0"/>
                  </a:lnTo>
                  <a:cubicBezTo>
                    <a:pt x="1981646" y="0"/>
                    <a:pt x="1994744" y="5425"/>
                    <a:pt x="2004401" y="15082"/>
                  </a:cubicBezTo>
                  <a:cubicBezTo>
                    <a:pt x="2014057" y="24739"/>
                    <a:pt x="2019483" y="37837"/>
                    <a:pt x="2019483" y="51493"/>
                  </a:cubicBezTo>
                  <a:lnTo>
                    <a:pt x="2019483" y="482403"/>
                  </a:lnTo>
                  <a:cubicBezTo>
                    <a:pt x="2019483" y="510843"/>
                    <a:pt x="1996428" y="533897"/>
                    <a:pt x="1967989" y="533897"/>
                  </a:cubicBezTo>
                  <a:lnTo>
                    <a:pt x="51493" y="533897"/>
                  </a:lnTo>
                  <a:cubicBezTo>
                    <a:pt x="23054" y="533897"/>
                    <a:pt x="0" y="510843"/>
                    <a:pt x="0" y="482403"/>
                  </a:cubicBezTo>
                  <a:lnTo>
                    <a:pt x="0" y="51493"/>
                  </a:lnTo>
                  <a:cubicBezTo>
                    <a:pt x="0" y="23054"/>
                    <a:pt x="23054" y="0"/>
                    <a:pt x="51493" y="0"/>
                  </a:cubicBezTo>
                  <a:close/>
                </a:path>
              </a:pathLst>
            </a:custGeom>
            <a:noFill/>
          </p:spPr>
          <p:txBody>
            <a:bodyPr/>
            <a:lstStyle/>
            <a:p>
              <a:endParaRPr lang="it-IT" dirty="0">
                <a:latin typeface="Aptos" panose="020B0004020202020204" pitchFamily="34" charset="0"/>
              </a:endParaRPr>
            </a:p>
          </p:txBody>
        </p:sp>
        <p:sp>
          <p:nvSpPr>
            <p:cNvPr id="9" name="TextBox 9"/>
            <p:cNvSpPr txBox="1"/>
            <p:nvPr/>
          </p:nvSpPr>
          <p:spPr>
            <a:xfrm>
              <a:off x="0" y="-66675"/>
              <a:ext cx="2019483" cy="600572"/>
            </a:xfrm>
            <a:prstGeom prst="rect">
              <a:avLst/>
            </a:prstGeom>
          </p:spPr>
          <p:txBody>
            <a:bodyPr lIns="50800" tIns="50800" rIns="50800" bIns="50800" rtlCol="0" anchor="ctr"/>
            <a:lstStyle/>
            <a:p>
              <a:pPr algn="ctr">
                <a:lnSpc>
                  <a:spcPts val="4479"/>
                </a:lnSpc>
              </a:pPr>
              <a:r>
                <a:rPr lang="en-US" sz="4000" b="1" dirty="0">
                  <a:solidFill>
                    <a:srgbClr val="000000"/>
                  </a:solidFill>
                  <a:latin typeface="Helios"/>
                  <a:ea typeface="Helios"/>
                  <a:cs typeface="Helios"/>
                  <a:sym typeface="Helios"/>
                </a:rPr>
                <a:t>What are teachers’ perceptions of the grading evaluation system? </a:t>
              </a:r>
            </a:p>
          </p:txBody>
        </p:sp>
      </p:grpSp>
      <p:sp>
        <p:nvSpPr>
          <p:cNvPr id="10" name="TextBox 10"/>
          <p:cNvSpPr txBox="1"/>
          <p:nvPr/>
        </p:nvSpPr>
        <p:spPr>
          <a:xfrm>
            <a:off x="369348" y="374036"/>
            <a:ext cx="9770513" cy="1240596"/>
          </a:xfrm>
          <a:prstGeom prst="rect">
            <a:avLst/>
          </a:prstGeom>
        </p:spPr>
        <p:txBody>
          <a:bodyPr wrap="square" lIns="0" tIns="0" rIns="0" bIns="0" rtlCol="0" anchor="t">
            <a:spAutoFit/>
          </a:bodyPr>
          <a:lstStyle/>
          <a:p>
            <a:pPr algn="l">
              <a:lnSpc>
                <a:spcPts val="10799"/>
              </a:lnSpc>
            </a:pPr>
            <a:r>
              <a:rPr lang="en-US" sz="6000" dirty="0">
                <a:solidFill>
                  <a:srgbClr val="5A7157"/>
                </a:solidFill>
                <a:latin typeface="Anton"/>
                <a:ea typeface="Anton"/>
                <a:cs typeface="Anton"/>
                <a:sym typeface="Anton"/>
              </a:rPr>
              <a:t>RESEARCH QUESTIONS</a:t>
            </a:r>
          </a:p>
        </p:txBody>
      </p:sp>
      <p:grpSp>
        <p:nvGrpSpPr>
          <p:cNvPr id="11" name="Group 11"/>
          <p:cNvGrpSpPr/>
          <p:nvPr/>
        </p:nvGrpSpPr>
        <p:grpSpPr>
          <a:xfrm>
            <a:off x="369348" y="5814776"/>
            <a:ext cx="7098253" cy="1728045"/>
            <a:chOff x="-751" y="0"/>
            <a:chExt cx="2020234" cy="533897"/>
          </a:xfrm>
        </p:grpSpPr>
        <p:sp>
          <p:nvSpPr>
            <p:cNvPr id="12" name="Freeform 12"/>
            <p:cNvSpPr/>
            <p:nvPr/>
          </p:nvSpPr>
          <p:spPr>
            <a:xfrm>
              <a:off x="0" y="0"/>
              <a:ext cx="2019483" cy="533897"/>
            </a:xfrm>
            <a:custGeom>
              <a:avLst/>
              <a:gdLst/>
              <a:ahLst/>
              <a:cxnLst/>
              <a:rect l="l" t="t" r="r" b="b"/>
              <a:pathLst>
                <a:path w="2019483" h="533897">
                  <a:moveTo>
                    <a:pt x="51493" y="0"/>
                  </a:moveTo>
                  <a:lnTo>
                    <a:pt x="1967989" y="0"/>
                  </a:lnTo>
                  <a:cubicBezTo>
                    <a:pt x="1981646" y="0"/>
                    <a:pt x="1994744" y="5425"/>
                    <a:pt x="2004401" y="15082"/>
                  </a:cubicBezTo>
                  <a:cubicBezTo>
                    <a:pt x="2014057" y="24739"/>
                    <a:pt x="2019483" y="37837"/>
                    <a:pt x="2019483" y="51493"/>
                  </a:cubicBezTo>
                  <a:lnTo>
                    <a:pt x="2019483" y="482403"/>
                  </a:lnTo>
                  <a:cubicBezTo>
                    <a:pt x="2019483" y="510843"/>
                    <a:pt x="1996428" y="533897"/>
                    <a:pt x="1967989" y="533897"/>
                  </a:cubicBezTo>
                  <a:lnTo>
                    <a:pt x="51493" y="533897"/>
                  </a:lnTo>
                  <a:cubicBezTo>
                    <a:pt x="23054" y="533897"/>
                    <a:pt x="0" y="510843"/>
                    <a:pt x="0" y="482403"/>
                  </a:cubicBezTo>
                  <a:lnTo>
                    <a:pt x="0" y="51493"/>
                  </a:lnTo>
                  <a:cubicBezTo>
                    <a:pt x="0" y="23054"/>
                    <a:pt x="23054" y="0"/>
                    <a:pt x="51493" y="0"/>
                  </a:cubicBezTo>
                  <a:close/>
                </a:path>
              </a:pathLst>
            </a:custGeom>
            <a:noFill/>
          </p:spPr>
          <p:txBody>
            <a:bodyPr/>
            <a:lstStyle/>
            <a:p>
              <a:endParaRPr lang="it-IT" dirty="0"/>
            </a:p>
          </p:txBody>
        </p:sp>
        <p:sp>
          <p:nvSpPr>
            <p:cNvPr id="13" name="TextBox 13"/>
            <p:cNvSpPr txBox="1"/>
            <p:nvPr/>
          </p:nvSpPr>
          <p:spPr>
            <a:xfrm>
              <a:off x="-751" y="41416"/>
              <a:ext cx="2019483" cy="468938"/>
            </a:xfrm>
            <a:prstGeom prst="rect">
              <a:avLst/>
            </a:prstGeom>
          </p:spPr>
          <p:txBody>
            <a:bodyPr lIns="50800" tIns="50800" rIns="50800" bIns="50800" rtlCol="0" anchor="ctr"/>
            <a:lstStyle/>
            <a:p>
              <a:pPr algn="ctr">
                <a:lnSpc>
                  <a:spcPts val="4479"/>
                </a:lnSpc>
              </a:pPr>
              <a:r>
                <a:rPr lang="en-US" sz="4000" b="1" dirty="0">
                  <a:solidFill>
                    <a:srgbClr val="000000"/>
                  </a:solidFill>
                  <a:latin typeface="Helios"/>
                  <a:ea typeface="Helios"/>
                  <a:cs typeface="Helios"/>
                  <a:sym typeface="Helios"/>
                </a:rPr>
                <a:t>What are teachers’ grading practices?</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CF9F6"/>
        </a:solidFill>
        <a:effectLst/>
      </p:bgPr>
    </p:bg>
    <p:spTree>
      <p:nvGrpSpPr>
        <p:cNvPr id="1" name=""/>
        <p:cNvGrpSpPr/>
        <p:nvPr/>
      </p:nvGrpSpPr>
      <p:grpSpPr>
        <a:xfrm>
          <a:off x="0" y="0"/>
          <a:ext cx="0" cy="0"/>
          <a:chOff x="0" y="0"/>
          <a:chExt cx="0" cy="0"/>
        </a:xfrm>
      </p:grpSpPr>
      <p:grpSp>
        <p:nvGrpSpPr>
          <p:cNvPr id="2" name="Group 2"/>
          <p:cNvGrpSpPr/>
          <p:nvPr/>
        </p:nvGrpSpPr>
        <p:grpSpPr>
          <a:xfrm>
            <a:off x="-100707" y="-91996"/>
            <a:ext cx="18388707" cy="2172343"/>
            <a:chOff x="0" y="0"/>
            <a:chExt cx="4843116" cy="572140"/>
          </a:xfrm>
        </p:grpSpPr>
        <p:sp>
          <p:nvSpPr>
            <p:cNvPr id="3" name="Freeform 3"/>
            <p:cNvSpPr/>
            <p:nvPr/>
          </p:nvSpPr>
          <p:spPr>
            <a:xfrm>
              <a:off x="0" y="0"/>
              <a:ext cx="4843116" cy="572140"/>
            </a:xfrm>
            <a:custGeom>
              <a:avLst/>
              <a:gdLst/>
              <a:ahLst/>
              <a:cxnLst/>
              <a:rect l="l" t="t" r="r" b="b"/>
              <a:pathLst>
                <a:path w="4843116" h="572140">
                  <a:moveTo>
                    <a:pt x="0" y="0"/>
                  </a:moveTo>
                  <a:lnTo>
                    <a:pt x="4843116" y="0"/>
                  </a:lnTo>
                  <a:lnTo>
                    <a:pt x="4843116" y="572140"/>
                  </a:lnTo>
                  <a:lnTo>
                    <a:pt x="0" y="572140"/>
                  </a:lnTo>
                  <a:close/>
                </a:path>
              </a:pathLst>
            </a:custGeom>
            <a:solidFill>
              <a:srgbClr val="FFCAD5"/>
            </a:solidFill>
          </p:spPr>
          <p:txBody>
            <a:bodyPr/>
            <a:lstStyle/>
            <a:p>
              <a:endParaRPr lang="it-IT"/>
            </a:p>
          </p:txBody>
        </p:sp>
        <p:sp>
          <p:nvSpPr>
            <p:cNvPr id="4" name="TextBox 4"/>
            <p:cNvSpPr txBox="1"/>
            <p:nvPr/>
          </p:nvSpPr>
          <p:spPr>
            <a:xfrm>
              <a:off x="0" y="-38100"/>
              <a:ext cx="4843116" cy="610240"/>
            </a:xfrm>
            <a:prstGeom prst="rect">
              <a:avLst/>
            </a:prstGeom>
          </p:spPr>
          <p:txBody>
            <a:bodyPr lIns="50800" tIns="50800" rIns="50800" bIns="50800" rtlCol="0" anchor="ctr"/>
            <a:lstStyle/>
            <a:p>
              <a:pPr algn="ctr">
                <a:lnSpc>
                  <a:spcPts val="2239"/>
                </a:lnSpc>
              </a:pPr>
              <a:endParaRPr/>
            </a:p>
          </p:txBody>
        </p:sp>
      </p:grpSp>
      <p:sp>
        <p:nvSpPr>
          <p:cNvPr id="5" name="Freeform 5"/>
          <p:cNvSpPr/>
          <p:nvPr/>
        </p:nvSpPr>
        <p:spPr>
          <a:xfrm>
            <a:off x="11398280" y="3308230"/>
            <a:ext cx="3890555" cy="5298071"/>
          </a:xfrm>
          <a:custGeom>
            <a:avLst/>
            <a:gdLst/>
            <a:ahLst/>
            <a:cxnLst/>
            <a:rect l="l" t="t" r="r" b="b"/>
            <a:pathLst>
              <a:path w="4521626" h="6372815">
                <a:moveTo>
                  <a:pt x="0" y="0"/>
                </a:moveTo>
                <a:lnTo>
                  <a:pt x="4521627" y="0"/>
                </a:lnTo>
                <a:lnTo>
                  <a:pt x="4521627" y="6372815"/>
                </a:lnTo>
                <a:lnTo>
                  <a:pt x="0" y="6372815"/>
                </a:lnTo>
                <a:lnTo>
                  <a:pt x="0" y="0"/>
                </a:lnTo>
                <a:close/>
              </a:path>
            </a:pathLst>
          </a:custGeom>
          <a:blipFill>
            <a:blip r:embed="rId2"/>
            <a:stretch>
              <a:fillRect/>
            </a:stretch>
          </a:blipFill>
        </p:spPr>
        <p:txBody>
          <a:bodyPr/>
          <a:lstStyle/>
          <a:p>
            <a:endParaRPr lang="it-IT"/>
          </a:p>
        </p:txBody>
      </p:sp>
      <p:sp>
        <p:nvSpPr>
          <p:cNvPr id="7" name="TextBox 7"/>
          <p:cNvSpPr txBox="1"/>
          <p:nvPr/>
        </p:nvSpPr>
        <p:spPr>
          <a:xfrm>
            <a:off x="638574" y="438988"/>
            <a:ext cx="15018586" cy="1304925"/>
          </a:xfrm>
          <a:prstGeom prst="rect">
            <a:avLst/>
          </a:prstGeom>
        </p:spPr>
        <p:txBody>
          <a:bodyPr lIns="0" tIns="0" rIns="0" bIns="0" rtlCol="0" anchor="t">
            <a:spAutoFit/>
          </a:bodyPr>
          <a:lstStyle/>
          <a:p>
            <a:pPr algn="l">
              <a:lnSpc>
                <a:spcPts val="10200"/>
              </a:lnSpc>
            </a:pPr>
            <a:r>
              <a:rPr lang="en-US" sz="8500">
                <a:solidFill>
                  <a:srgbClr val="5A7157"/>
                </a:solidFill>
                <a:latin typeface="Anton"/>
                <a:ea typeface="Anton"/>
                <a:cs typeface="Anton"/>
                <a:sym typeface="Anton"/>
              </a:rPr>
              <a:t>SAMPLE AND DATA ANALYSIS</a:t>
            </a:r>
          </a:p>
        </p:txBody>
      </p:sp>
      <p:sp>
        <p:nvSpPr>
          <p:cNvPr id="8" name="TextBox 8"/>
          <p:cNvSpPr txBox="1"/>
          <p:nvPr/>
        </p:nvSpPr>
        <p:spPr>
          <a:xfrm>
            <a:off x="2645529" y="2319852"/>
            <a:ext cx="5984974" cy="1976756"/>
          </a:xfrm>
          <a:prstGeom prst="rect">
            <a:avLst/>
          </a:prstGeom>
        </p:spPr>
        <p:txBody>
          <a:bodyPr lIns="0" tIns="0" rIns="0" bIns="0" rtlCol="0" anchor="t">
            <a:spAutoFit/>
          </a:bodyPr>
          <a:lstStyle/>
          <a:p>
            <a:pPr algn="l">
              <a:lnSpc>
                <a:spcPts val="3919"/>
              </a:lnSpc>
            </a:pPr>
            <a:r>
              <a:rPr lang="en-US" sz="2799" b="1" dirty="0">
                <a:solidFill>
                  <a:srgbClr val="5A7157"/>
                </a:solidFill>
                <a:latin typeface="Helios"/>
                <a:ea typeface="Helios"/>
                <a:cs typeface="Helios"/>
                <a:sym typeface="Helios"/>
              </a:rPr>
              <a:t>10 Primary school teachers </a:t>
            </a:r>
          </a:p>
          <a:p>
            <a:pPr algn="l">
              <a:lnSpc>
                <a:spcPts val="3919"/>
              </a:lnSpc>
            </a:pPr>
            <a:r>
              <a:rPr lang="en-US" sz="2799" dirty="0">
                <a:solidFill>
                  <a:srgbClr val="5A7157"/>
                </a:solidFill>
                <a:latin typeface="Helios"/>
                <a:ea typeface="Helios"/>
                <a:cs typeface="Helios"/>
                <a:sym typeface="Helios"/>
              </a:rPr>
              <a:t>Age </a:t>
            </a:r>
            <a:r>
              <a:rPr lang="en-US" sz="2799" i="1" dirty="0">
                <a:solidFill>
                  <a:srgbClr val="5A7157"/>
                </a:solidFill>
                <a:latin typeface="Helios Italics"/>
                <a:ea typeface="Helios Italics"/>
                <a:cs typeface="Helios Italics"/>
                <a:sym typeface="Helios Italics"/>
              </a:rPr>
              <a:t>M</a:t>
            </a:r>
            <a:r>
              <a:rPr lang="en-US" sz="2799" dirty="0">
                <a:solidFill>
                  <a:srgbClr val="5A7157"/>
                </a:solidFill>
                <a:latin typeface="Helios"/>
                <a:ea typeface="Helios"/>
                <a:cs typeface="Helios"/>
                <a:sym typeface="Helios"/>
              </a:rPr>
              <a:t> = 49.50(25.11)</a:t>
            </a:r>
          </a:p>
          <a:p>
            <a:pPr algn="l">
              <a:lnSpc>
                <a:spcPts val="3919"/>
              </a:lnSpc>
            </a:pPr>
            <a:r>
              <a:rPr lang="en-US" sz="2799" dirty="0">
                <a:solidFill>
                  <a:srgbClr val="5A7157"/>
                </a:solidFill>
                <a:latin typeface="Helios"/>
                <a:ea typeface="Helios"/>
                <a:cs typeface="Helios"/>
                <a:sym typeface="Helios"/>
              </a:rPr>
              <a:t>9 women, 1 man </a:t>
            </a:r>
          </a:p>
          <a:p>
            <a:pPr algn="l">
              <a:lnSpc>
                <a:spcPts val="3919"/>
              </a:lnSpc>
              <a:spcBef>
                <a:spcPct val="0"/>
              </a:spcBef>
            </a:pPr>
            <a:r>
              <a:rPr lang="en-US" sz="2799" dirty="0">
                <a:solidFill>
                  <a:srgbClr val="5A7157"/>
                </a:solidFill>
                <a:latin typeface="Helios"/>
                <a:ea typeface="Helios"/>
                <a:cs typeface="Helios"/>
                <a:sym typeface="Helios"/>
              </a:rPr>
              <a:t>Years of experience </a:t>
            </a:r>
            <a:r>
              <a:rPr lang="en-US" sz="2799" i="1" dirty="0">
                <a:solidFill>
                  <a:srgbClr val="5A7157"/>
                </a:solidFill>
                <a:latin typeface="Helios Italics"/>
                <a:ea typeface="Helios Italics"/>
                <a:cs typeface="Helios Italics"/>
                <a:sym typeface="Helios Italics"/>
              </a:rPr>
              <a:t>M</a:t>
            </a:r>
            <a:r>
              <a:rPr lang="en-US" sz="2799" dirty="0">
                <a:solidFill>
                  <a:srgbClr val="5A7157"/>
                </a:solidFill>
                <a:latin typeface="Helios"/>
                <a:ea typeface="Helios"/>
                <a:cs typeface="Helios"/>
                <a:sym typeface="Helios"/>
              </a:rPr>
              <a:t> = 20.81(5.73) </a:t>
            </a:r>
          </a:p>
        </p:txBody>
      </p:sp>
      <p:sp>
        <p:nvSpPr>
          <p:cNvPr id="9" name="TextBox 9"/>
          <p:cNvSpPr txBox="1"/>
          <p:nvPr/>
        </p:nvSpPr>
        <p:spPr>
          <a:xfrm>
            <a:off x="2645529" y="4638667"/>
            <a:ext cx="5585917" cy="1976756"/>
          </a:xfrm>
          <a:prstGeom prst="rect">
            <a:avLst/>
          </a:prstGeom>
        </p:spPr>
        <p:txBody>
          <a:bodyPr lIns="0" tIns="0" rIns="0" bIns="0" rtlCol="0" anchor="t">
            <a:spAutoFit/>
          </a:bodyPr>
          <a:lstStyle/>
          <a:p>
            <a:pPr algn="l">
              <a:lnSpc>
                <a:spcPts val="3919"/>
              </a:lnSpc>
            </a:pPr>
            <a:r>
              <a:rPr lang="en-US" sz="2799" b="1" dirty="0">
                <a:solidFill>
                  <a:srgbClr val="5A7157"/>
                </a:solidFill>
                <a:latin typeface="Helios"/>
                <a:ea typeface="Helios"/>
                <a:cs typeface="Helios"/>
                <a:sym typeface="Helios"/>
              </a:rPr>
              <a:t>10 Middle school teachers </a:t>
            </a:r>
          </a:p>
          <a:p>
            <a:pPr algn="l">
              <a:lnSpc>
                <a:spcPts val="3919"/>
              </a:lnSpc>
            </a:pPr>
            <a:r>
              <a:rPr lang="en-US" sz="2799" dirty="0">
                <a:solidFill>
                  <a:srgbClr val="5A7157"/>
                </a:solidFill>
                <a:latin typeface="Helios"/>
                <a:ea typeface="Helios"/>
                <a:cs typeface="Helios"/>
                <a:sym typeface="Helios"/>
              </a:rPr>
              <a:t>Age </a:t>
            </a:r>
            <a:r>
              <a:rPr lang="en-US" sz="2799" i="1" dirty="0">
                <a:solidFill>
                  <a:srgbClr val="5A7157"/>
                </a:solidFill>
                <a:latin typeface="Helios Italics"/>
                <a:ea typeface="Helios Italics"/>
                <a:cs typeface="Helios Italics"/>
                <a:sym typeface="Helios Italics"/>
              </a:rPr>
              <a:t>M</a:t>
            </a:r>
            <a:r>
              <a:rPr lang="en-US" sz="2799" dirty="0">
                <a:solidFill>
                  <a:srgbClr val="5A7157"/>
                </a:solidFill>
                <a:latin typeface="Helios"/>
                <a:ea typeface="Helios"/>
                <a:cs typeface="Helios"/>
                <a:sym typeface="Helios"/>
              </a:rPr>
              <a:t> = 53.21(6.17)</a:t>
            </a:r>
          </a:p>
          <a:p>
            <a:pPr algn="l">
              <a:lnSpc>
                <a:spcPts val="3919"/>
              </a:lnSpc>
            </a:pPr>
            <a:r>
              <a:rPr lang="en-US" sz="2799" dirty="0">
                <a:solidFill>
                  <a:srgbClr val="5A7157"/>
                </a:solidFill>
                <a:latin typeface="Helios"/>
                <a:ea typeface="Helios"/>
                <a:cs typeface="Helios"/>
                <a:sym typeface="Helios"/>
              </a:rPr>
              <a:t>9 women, 1 man </a:t>
            </a:r>
          </a:p>
          <a:p>
            <a:pPr algn="l">
              <a:lnSpc>
                <a:spcPts val="3919"/>
              </a:lnSpc>
              <a:spcBef>
                <a:spcPct val="0"/>
              </a:spcBef>
            </a:pPr>
            <a:r>
              <a:rPr lang="en-US" sz="2799" dirty="0">
                <a:solidFill>
                  <a:srgbClr val="5A7157"/>
                </a:solidFill>
                <a:latin typeface="Helios"/>
                <a:ea typeface="Helios"/>
                <a:cs typeface="Helios"/>
                <a:sym typeface="Helios"/>
              </a:rPr>
              <a:t>Years of experience = 26.71(6.94) </a:t>
            </a:r>
          </a:p>
        </p:txBody>
      </p:sp>
      <p:sp>
        <p:nvSpPr>
          <p:cNvPr id="10" name="TextBox 10"/>
          <p:cNvSpPr txBox="1"/>
          <p:nvPr/>
        </p:nvSpPr>
        <p:spPr>
          <a:xfrm>
            <a:off x="2645529" y="6989957"/>
            <a:ext cx="6727071" cy="1954381"/>
          </a:xfrm>
          <a:prstGeom prst="rect">
            <a:avLst/>
          </a:prstGeom>
        </p:spPr>
        <p:txBody>
          <a:bodyPr wrap="square" lIns="0" tIns="0" rIns="0" bIns="0" rtlCol="0" anchor="t">
            <a:spAutoFit/>
          </a:bodyPr>
          <a:lstStyle/>
          <a:p>
            <a:pPr algn="l">
              <a:lnSpc>
                <a:spcPts val="3919"/>
              </a:lnSpc>
            </a:pPr>
            <a:r>
              <a:rPr lang="en-US" sz="2799" b="1" dirty="0">
                <a:solidFill>
                  <a:srgbClr val="5A7157"/>
                </a:solidFill>
                <a:latin typeface="Helios"/>
                <a:ea typeface="Helios"/>
                <a:cs typeface="Helios"/>
                <a:sym typeface="Helios"/>
              </a:rPr>
              <a:t>13 Secondary school teachers </a:t>
            </a:r>
          </a:p>
          <a:p>
            <a:pPr algn="l">
              <a:lnSpc>
                <a:spcPts val="3919"/>
              </a:lnSpc>
            </a:pPr>
            <a:r>
              <a:rPr lang="en-US" sz="2799" dirty="0">
                <a:solidFill>
                  <a:srgbClr val="5A7157"/>
                </a:solidFill>
                <a:latin typeface="Helios"/>
                <a:ea typeface="Helios"/>
                <a:cs typeface="Helios"/>
                <a:sym typeface="Helios"/>
              </a:rPr>
              <a:t>Age </a:t>
            </a:r>
            <a:r>
              <a:rPr lang="en-US" sz="2799" i="1" dirty="0">
                <a:solidFill>
                  <a:srgbClr val="5A7157"/>
                </a:solidFill>
                <a:latin typeface="Helios"/>
                <a:ea typeface="Helios"/>
                <a:cs typeface="Helios"/>
                <a:sym typeface="Helios"/>
              </a:rPr>
              <a:t>M</a:t>
            </a:r>
            <a:r>
              <a:rPr lang="en-US" sz="2799" dirty="0">
                <a:solidFill>
                  <a:srgbClr val="5A7157"/>
                </a:solidFill>
                <a:latin typeface="Helios"/>
                <a:ea typeface="Helios"/>
                <a:cs typeface="Helios"/>
                <a:sym typeface="Helios"/>
              </a:rPr>
              <a:t> = 52.23(8.63)</a:t>
            </a:r>
          </a:p>
          <a:p>
            <a:pPr algn="l">
              <a:lnSpc>
                <a:spcPts val="3919"/>
              </a:lnSpc>
            </a:pPr>
            <a:r>
              <a:rPr lang="en-US" sz="2799" dirty="0">
                <a:solidFill>
                  <a:srgbClr val="5A7157"/>
                </a:solidFill>
                <a:latin typeface="Helios"/>
                <a:ea typeface="Helios"/>
                <a:cs typeface="Helios"/>
                <a:sym typeface="Helios"/>
              </a:rPr>
              <a:t>9 women, 4 men </a:t>
            </a:r>
          </a:p>
          <a:p>
            <a:pPr algn="l">
              <a:lnSpc>
                <a:spcPts val="3919"/>
              </a:lnSpc>
              <a:spcBef>
                <a:spcPct val="0"/>
              </a:spcBef>
            </a:pPr>
            <a:r>
              <a:rPr lang="en-US" sz="2799" dirty="0">
                <a:solidFill>
                  <a:srgbClr val="5A7157"/>
                </a:solidFill>
                <a:latin typeface="Helios"/>
                <a:ea typeface="Helios"/>
                <a:cs typeface="Helios"/>
                <a:sym typeface="Helios"/>
              </a:rPr>
              <a:t>Years of experience = 22.61(10.77)</a:t>
            </a:r>
          </a:p>
        </p:txBody>
      </p:sp>
      <p:sp>
        <p:nvSpPr>
          <p:cNvPr id="11" name="TextBox 11"/>
          <p:cNvSpPr txBox="1"/>
          <p:nvPr/>
        </p:nvSpPr>
        <p:spPr>
          <a:xfrm>
            <a:off x="10143158" y="2354280"/>
            <a:ext cx="6400800" cy="830612"/>
          </a:xfrm>
          <a:prstGeom prst="rect">
            <a:avLst/>
          </a:prstGeom>
        </p:spPr>
        <p:txBody>
          <a:bodyPr wrap="square" lIns="0" tIns="0" rIns="0" bIns="0" rtlCol="0" anchor="t">
            <a:spAutoFit/>
          </a:bodyPr>
          <a:lstStyle/>
          <a:p>
            <a:pPr algn="ctr">
              <a:lnSpc>
                <a:spcPts val="3359"/>
              </a:lnSpc>
              <a:spcBef>
                <a:spcPct val="0"/>
              </a:spcBef>
            </a:pPr>
            <a:r>
              <a:rPr lang="en-US" sz="2399" dirty="0">
                <a:solidFill>
                  <a:srgbClr val="5A7157"/>
                </a:solidFill>
                <a:latin typeface="Helios"/>
                <a:ea typeface="Helios"/>
                <a:cs typeface="Helios"/>
                <a:sym typeface="Helios"/>
              </a:rPr>
              <a:t>Interviews lasted between 30 and 100 minutes, </a:t>
            </a:r>
            <a:r>
              <a:rPr lang="en-US" sz="2399" i="1" dirty="0">
                <a:solidFill>
                  <a:srgbClr val="5A7157"/>
                </a:solidFill>
                <a:latin typeface="Helios"/>
                <a:ea typeface="Helios"/>
                <a:cs typeface="Helios"/>
                <a:sym typeface="Helios"/>
              </a:rPr>
              <a:t>M</a:t>
            </a:r>
            <a:r>
              <a:rPr lang="en-US" sz="2399" dirty="0">
                <a:solidFill>
                  <a:srgbClr val="5A7157"/>
                </a:solidFill>
                <a:latin typeface="Helios"/>
                <a:ea typeface="Helios"/>
                <a:cs typeface="Helios"/>
                <a:sym typeface="Helios"/>
              </a:rPr>
              <a:t> = 49.82(17.28)</a:t>
            </a:r>
          </a:p>
        </p:txBody>
      </p:sp>
      <p:grpSp>
        <p:nvGrpSpPr>
          <p:cNvPr id="18" name="Gruppo 17">
            <a:extLst>
              <a:ext uri="{FF2B5EF4-FFF2-40B4-BE49-F238E27FC236}">
                <a16:creationId xmlns:a16="http://schemas.microsoft.com/office/drawing/2014/main" id="{FB7071E6-0FC5-B7ED-E394-1606144DA190}"/>
              </a:ext>
            </a:extLst>
          </p:cNvPr>
          <p:cNvGrpSpPr/>
          <p:nvPr/>
        </p:nvGrpSpPr>
        <p:grpSpPr>
          <a:xfrm>
            <a:off x="488252" y="4638667"/>
            <a:ext cx="1900412" cy="2351290"/>
            <a:chOff x="1144503" y="2327005"/>
            <a:chExt cx="1643290" cy="2141642"/>
          </a:xfrm>
        </p:grpSpPr>
        <p:sp>
          <p:nvSpPr>
            <p:cNvPr id="6" name="Freeform 6"/>
            <p:cNvSpPr/>
            <p:nvPr/>
          </p:nvSpPr>
          <p:spPr>
            <a:xfrm>
              <a:off x="1144503" y="2631766"/>
              <a:ext cx="660180" cy="1074285"/>
            </a:xfrm>
            <a:custGeom>
              <a:avLst/>
              <a:gdLst/>
              <a:ahLst/>
              <a:cxnLst/>
              <a:rect l="l" t="t" r="r" b="b"/>
              <a:pathLst>
                <a:path w="3825224" h="4019727">
                  <a:moveTo>
                    <a:pt x="0" y="0"/>
                  </a:moveTo>
                  <a:lnTo>
                    <a:pt x="3825224" y="0"/>
                  </a:lnTo>
                  <a:lnTo>
                    <a:pt x="3825224" y="4019727"/>
                  </a:lnTo>
                  <a:lnTo>
                    <a:pt x="0" y="4019727"/>
                  </a:lnTo>
                  <a:lnTo>
                    <a:pt x="0" y="0"/>
                  </a:lnTo>
                  <a:close/>
                </a:path>
              </a:pathLst>
            </a:custGeom>
            <a:blipFill>
              <a:blip r:embed="rId3"/>
              <a:stretch>
                <a:fillRect l="-500803" t="-221445" r="-535409" b="-24812"/>
              </a:stretch>
            </a:blipFill>
          </p:spPr>
          <p:txBody>
            <a:bodyPr/>
            <a:lstStyle/>
            <a:p>
              <a:endParaRPr lang="it-IT"/>
            </a:p>
          </p:txBody>
        </p:sp>
        <p:sp>
          <p:nvSpPr>
            <p:cNvPr id="13" name="Freeform 6">
              <a:extLst>
                <a:ext uri="{FF2B5EF4-FFF2-40B4-BE49-F238E27FC236}">
                  <a16:creationId xmlns:a16="http://schemas.microsoft.com/office/drawing/2014/main" id="{38D38D7B-D8E7-13CE-685A-DDFA1642C79F}"/>
                </a:ext>
              </a:extLst>
            </p:cNvPr>
            <p:cNvSpPr/>
            <p:nvPr/>
          </p:nvSpPr>
          <p:spPr>
            <a:xfrm>
              <a:off x="1781261" y="2327005"/>
              <a:ext cx="569203" cy="1074285"/>
            </a:xfrm>
            <a:custGeom>
              <a:avLst/>
              <a:gdLst/>
              <a:ahLst/>
              <a:cxnLst/>
              <a:rect l="l" t="t" r="r" b="b"/>
              <a:pathLst>
                <a:path w="3825224" h="4019727">
                  <a:moveTo>
                    <a:pt x="0" y="0"/>
                  </a:moveTo>
                  <a:lnTo>
                    <a:pt x="3825224" y="0"/>
                  </a:lnTo>
                  <a:lnTo>
                    <a:pt x="3825224" y="4019727"/>
                  </a:lnTo>
                  <a:lnTo>
                    <a:pt x="0" y="4019727"/>
                  </a:lnTo>
                  <a:lnTo>
                    <a:pt x="0" y="0"/>
                  </a:lnTo>
                  <a:close/>
                </a:path>
              </a:pathLst>
            </a:custGeom>
            <a:blipFill>
              <a:blip r:embed="rId3"/>
              <a:stretch>
                <a:fillRect l="-564131" t="-133743" r="-591843" b="-129370"/>
              </a:stretch>
            </a:blipFill>
          </p:spPr>
          <p:txBody>
            <a:bodyPr/>
            <a:lstStyle/>
            <a:p>
              <a:endParaRPr lang="it-IT"/>
            </a:p>
          </p:txBody>
        </p:sp>
        <p:sp>
          <p:nvSpPr>
            <p:cNvPr id="15" name="Freeform 6">
              <a:extLst>
                <a:ext uri="{FF2B5EF4-FFF2-40B4-BE49-F238E27FC236}">
                  <a16:creationId xmlns:a16="http://schemas.microsoft.com/office/drawing/2014/main" id="{0F967002-97C1-FEA1-ACF3-E04C622B5330}"/>
                </a:ext>
              </a:extLst>
            </p:cNvPr>
            <p:cNvSpPr/>
            <p:nvPr/>
          </p:nvSpPr>
          <p:spPr>
            <a:xfrm>
              <a:off x="2095088" y="3370935"/>
              <a:ext cx="692705" cy="1097712"/>
            </a:xfrm>
            <a:custGeom>
              <a:avLst/>
              <a:gdLst/>
              <a:ahLst/>
              <a:cxnLst/>
              <a:rect l="l" t="t" r="r" b="b"/>
              <a:pathLst>
                <a:path w="3825224" h="4019727">
                  <a:moveTo>
                    <a:pt x="0" y="0"/>
                  </a:moveTo>
                  <a:lnTo>
                    <a:pt x="3825224" y="0"/>
                  </a:lnTo>
                  <a:lnTo>
                    <a:pt x="3825224" y="4019727"/>
                  </a:lnTo>
                  <a:lnTo>
                    <a:pt x="0" y="4019727"/>
                  </a:lnTo>
                  <a:lnTo>
                    <a:pt x="0" y="0"/>
                  </a:lnTo>
                  <a:close/>
                </a:path>
              </a:pathLst>
            </a:custGeom>
            <a:blipFill>
              <a:blip r:embed="rId3"/>
              <a:stretch>
                <a:fillRect l="-327788" t="-133743" r="-581045" b="-129370"/>
              </a:stretch>
            </a:blipFill>
          </p:spPr>
          <p:txBody>
            <a:bodyPr/>
            <a:lstStyle/>
            <a:p>
              <a:endParaRPr lang="it-IT"/>
            </a:p>
          </p:txBody>
        </p:sp>
        <p:sp>
          <p:nvSpPr>
            <p:cNvPr id="17" name="Freeform 6">
              <a:extLst>
                <a:ext uri="{FF2B5EF4-FFF2-40B4-BE49-F238E27FC236}">
                  <a16:creationId xmlns:a16="http://schemas.microsoft.com/office/drawing/2014/main" id="{67015134-D8F0-D7E7-3030-8398CF802160}"/>
                </a:ext>
              </a:extLst>
            </p:cNvPr>
            <p:cNvSpPr/>
            <p:nvPr/>
          </p:nvSpPr>
          <p:spPr>
            <a:xfrm>
              <a:off x="1744723" y="3438987"/>
              <a:ext cx="425180" cy="926396"/>
            </a:xfrm>
            <a:custGeom>
              <a:avLst/>
              <a:gdLst/>
              <a:ahLst/>
              <a:cxnLst/>
              <a:rect l="l" t="t" r="r" b="b"/>
              <a:pathLst>
                <a:path w="3825224" h="4019727">
                  <a:moveTo>
                    <a:pt x="0" y="0"/>
                  </a:moveTo>
                  <a:lnTo>
                    <a:pt x="3825224" y="0"/>
                  </a:lnTo>
                  <a:lnTo>
                    <a:pt x="3825224" y="4019727"/>
                  </a:lnTo>
                  <a:lnTo>
                    <a:pt x="0" y="4019727"/>
                  </a:lnTo>
                  <a:lnTo>
                    <a:pt x="0" y="0"/>
                  </a:lnTo>
                  <a:close/>
                </a:path>
              </a:pathLst>
            </a:custGeom>
            <a:blipFill>
              <a:blip r:embed="rId3"/>
              <a:stretch>
                <a:fillRect l="-258022" t="-133743" r="-897951" b="-129371"/>
              </a:stretch>
            </a:blipFill>
          </p:spPr>
          <p:txBody>
            <a:bodyPr/>
            <a:lstStyle/>
            <a:p>
              <a:endParaRPr lang="it-IT"/>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CF9F6"/>
        </a:solidFill>
        <a:effectLst/>
      </p:bgPr>
    </p:bg>
    <p:spTree>
      <p:nvGrpSpPr>
        <p:cNvPr id="1" name="">
          <a:extLst>
            <a:ext uri="{FF2B5EF4-FFF2-40B4-BE49-F238E27FC236}">
              <a16:creationId xmlns:a16="http://schemas.microsoft.com/office/drawing/2014/main" id="{B84D8B4B-A984-0B56-0CCA-1AD03724B5F2}"/>
            </a:ext>
          </a:extLst>
        </p:cNvPr>
        <p:cNvGrpSpPr/>
        <p:nvPr/>
      </p:nvGrpSpPr>
      <p:grpSpPr>
        <a:xfrm>
          <a:off x="0" y="0"/>
          <a:ext cx="0" cy="0"/>
          <a:chOff x="0" y="0"/>
          <a:chExt cx="0" cy="0"/>
        </a:xfrm>
      </p:grpSpPr>
      <p:grpSp>
        <p:nvGrpSpPr>
          <p:cNvPr id="17" name="Gruppo 16">
            <a:extLst>
              <a:ext uri="{FF2B5EF4-FFF2-40B4-BE49-F238E27FC236}">
                <a16:creationId xmlns:a16="http://schemas.microsoft.com/office/drawing/2014/main" id="{2EDE4950-9EA4-6742-F0C3-24ED1922CE82}"/>
              </a:ext>
            </a:extLst>
          </p:cNvPr>
          <p:cNvGrpSpPr/>
          <p:nvPr/>
        </p:nvGrpSpPr>
        <p:grpSpPr>
          <a:xfrm>
            <a:off x="-321646" y="-157383"/>
            <a:ext cx="7650838" cy="4491081"/>
            <a:chOff x="-321646" y="-157383"/>
            <a:chExt cx="7650838" cy="4491081"/>
          </a:xfrm>
        </p:grpSpPr>
        <p:grpSp>
          <p:nvGrpSpPr>
            <p:cNvPr id="2" name="Group 2">
              <a:extLst>
                <a:ext uri="{FF2B5EF4-FFF2-40B4-BE49-F238E27FC236}">
                  <a16:creationId xmlns:a16="http://schemas.microsoft.com/office/drawing/2014/main" id="{F2A9233E-DC41-C633-D177-4635C402EF1D}"/>
                </a:ext>
              </a:extLst>
            </p:cNvPr>
            <p:cNvGrpSpPr/>
            <p:nvPr/>
          </p:nvGrpSpPr>
          <p:grpSpPr>
            <a:xfrm>
              <a:off x="-321646" y="-157383"/>
              <a:ext cx="7650838" cy="4491081"/>
              <a:chOff x="0" y="0"/>
              <a:chExt cx="2015036" cy="1182836"/>
            </a:xfrm>
          </p:grpSpPr>
          <p:sp>
            <p:nvSpPr>
              <p:cNvPr id="3" name="Freeform 3">
                <a:extLst>
                  <a:ext uri="{FF2B5EF4-FFF2-40B4-BE49-F238E27FC236}">
                    <a16:creationId xmlns:a16="http://schemas.microsoft.com/office/drawing/2014/main" id="{12C3FDC5-03F9-72B1-6FAE-1BE7EC9E7AC3}"/>
                  </a:ext>
                </a:extLst>
              </p:cNvPr>
              <p:cNvSpPr/>
              <p:nvPr/>
            </p:nvSpPr>
            <p:spPr>
              <a:xfrm>
                <a:off x="0" y="0"/>
                <a:ext cx="2015036" cy="1182836"/>
              </a:xfrm>
              <a:custGeom>
                <a:avLst/>
                <a:gdLst/>
                <a:ahLst/>
                <a:cxnLst/>
                <a:rect l="l" t="t" r="r" b="b"/>
                <a:pathLst>
                  <a:path w="2015036" h="1182836">
                    <a:moveTo>
                      <a:pt x="0" y="0"/>
                    </a:moveTo>
                    <a:lnTo>
                      <a:pt x="2015036" y="0"/>
                    </a:lnTo>
                    <a:lnTo>
                      <a:pt x="2015036" y="1182836"/>
                    </a:lnTo>
                    <a:lnTo>
                      <a:pt x="0" y="1182836"/>
                    </a:lnTo>
                    <a:close/>
                  </a:path>
                </a:pathLst>
              </a:custGeom>
              <a:solidFill>
                <a:srgbClr val="5A7157"/>
              </a:solidFill>
            </p:spPr>
            <p:txBody>
              <a:bodyPr/>
              <a:lstStyle/>
              <a:p>
                <a:endParaRPr lang="it-IT"/>
              </a:p>
            </p:txBody>
          </p:sp>
          <p:sp>
            <p:nvSpPr>
              <p:cNvPr id="4" name="TextBox 4">
                <a:extLst>
                  <a:ext uri="{FF2B5EF4-FFF2-40B4-BE49-F238E27FC236}">
                    <a16:creationId xmlns:a16="http://schemas.microsoft.com/office/drawing/2014/main" id="{13370989-DC1F-59A3-387E-6CF88108016D}"/>
                  </a:ext>
                </a:extLst>
              </p:cNvPr>
              <p:cNvSpPr txBox="1"/>
              <p:nvPr/>
            </p:nvSpPr>
            <p:spPr>
              <a:xfrm>
                <a:off x="0" y="-38100"/>
                <a:ext cx="2015036" cy="1220936"/>
              </a:xfrm>
              <a:prstGeom prst="rect">
                <a:avLst/>
              </a:prstGeom>
            </p:spPr>
            <p:txBody>
              <a:bodyPr lIns="50800" tIns="50800" rIns="50800" bIns="50800" rtlCol="0" anchor="ctr"/>
              <a:lstStyle/>
              <a:p>
                <a:pPr algn="ctr">
                  <a:lnSpc>
                    <a:spcPts val="2239"/>
                  </a:lnSpc>
                </a:pPr>
                <a:endParaRPr/>
              </a:p>
            </p:txBody>
          </p:sp>
        </p:grpSp>
        <p:sp>
          <p:nvSpPr>
            <p:cNvPr id="7" name="TextBox 7">
              <a:extLst>
                <a:ext uri="{FF2B5EF4-FFF2-40B4-BE49-F238E27FC236}">
                  <a16:creationId xmlns:a16="http://schemas.microsoft.com/office/drawing/2014/main" id="{8488EC2D-C2A0-285B-63B6-A2F24174F168}"/>
                </a:ext>
              </a:extLst>
            </p:cNvPr>
            <p:cNvSpPr txBox="1"/>
            <p:nvPr/>
          </p:nvSpPr>
          <p:spPr>
            <a:xfrm>
              <a:off x="500529" y="523875"/>
              <a:ext cx="6629400" cy="771525"/>
            </a:xfrm>
            <a:prstGeom prst="rect">
              <a:avLst/>
            </a:prstGeom>
          </p:spPr>
          <p:txBody>
            <a:bodyPr lIns="0" tIns="0" rIns="0" bIns="0" rtlCol="0" anchor="t">
              <a:spAutoFit/>
            </a:bodyPr>
            <a:lstStyle/>
            <a:p>
              <a:pPr algn="l">
                <a:lnSpc>
                  <a:spcPts val="6000"/>
                </a:lnSpc>
              </a:pPr>
              <a:r>
                <a:rPr lang="en-US" sz="5000" dirty="0">
                  <a:solidFill>
                    <a:srgbClr val="FFCAD5"/>
                  </a:solidFill>
                  <a:latin typeface="Anton"/>
                  <a:ea typeface="Anton"/>
                  <a:cs typeface="Anton"/>
                  <a:sym typeface="Anton"/>
                </a:rPr>
                <a:t>THE ITALIAN CONTEXT</a:t>
              </a:r>
            </a:p>
          </p:txBody>
        </p:sp>
      </p:grpSp>
      <p:sp>
        <p:nvSpPr>
          <p:cNvPr id="11" name="TextBox 4">
            <a:extLst>
              <a:ext uri="{FF2B5EF4-FFF2-40B4-BE49-F238E27FC236}">
                <a16:creationId xmlns:a16="http://schemas.microsoft.com/office/drawing/2014/main" id="{D8FAD3DF-7610-5A46-448C-2D864CBFAB63}"/>
              </a:ext>
            </a:extLst>
          </p:cNvPr>
          <p:cNvSpPr txBox="1"/>
          <p:nvPr/>
        </p:nvSpPr>
        <p:spPr>
          <a:xfrm>
            <a:off x="152400" y="7739"/>
            <a:ext cx="7650838" cy="4635742"/>
          </a:xfrm>
          <a:prstGeom prst="rect">
            <a:avLst/>
          </a:prstGeom>
        </p:spPr>
        <p:txBody>
          <a:bodyPr lIns="50800" tIns="50800" rIns="50800" bIns="50800" rtlCol="0" anchor="ctr"/>
          <a:lstStyle/>
          <a:p>
            <a:pPr algn="ctr">
              <a:lnSpc>
                <a:spcPts val="2239"/>
              </a:lnSpc>
            </a:pPr>
            <a:endParaRPr/>
          </a:p>
        </p:txBody>
      </p:sp>
      <p:graphicFrame>
        <p:nvGraphicFramePr>
          <p:cNvPr id="10" name="Tabella 9">
            <a:extLst>
              <a:ext uri="{FF2B5EF4-FFF2-40B4-BE49-F238E27FC236}">
                <a16:creationId xmlns:a16="http://schemas.microsoft.com/office/drawing/2014/main" id="{B7875C9D-B0C1-F0BB-3ECC-1E8C496A98C6}"/>
              </a:ext>
            </a:extLst>
          </p:cNvPr>
          <p:cNvGraphicFramePr>
            <a:graphicFrameLocks noGrp="1"/>
          </p:cNvGraphicFramePr>
          <p:nvPr>
            <p:extLst>
              <p:ext uri="{D42A27DB-BD31-4B8C-83A1-F6EECF244321}">
                <p14:modId xmlns:p14="http://schemas.microsoft.com/office/powerpoint/2010/main" val="4156766265"/>
              </p:ext>
            </p:extLst>
          </p:nvPr>
        </p:nvGraphicFramePr>
        <p:xfrm>
          <a:off x="7543800" y="2202563"/>
          <a:ext cx="10591801" cy="5212080"/>
        </p:xfrm>
        <a:graphic>
          <a:graphicData uri="http://schemas.openxmlformats.org/drawingml/2006/table">
            <a:tbl>
              <a:tblPr firstRow="1" bandRow="1">
                <a:tableStyleId>{9DCAF9ED-07DC-4A11-8D7F-57B35C25682E}</a:tableStyleId>
              </a:tblPr>
              <a:tblGrid>
                <a:gridCol w="1570387">
                  <a:extLst>
                    <a:ext uri="{9D8B030D-6E8A-4147-A177-3AD203B41FA5}">
                      <a16:colId xmlns:a16="http://schemas.microsoft.com/office/drawing/2014/main" val="3761298822"/>
                    </a:ext>
                  </a:extLst>
                </a:gridCol>
                <a:gridCol w="2925413">
                  <a:extLst>
                    <a:ext uri="{9D8B030D-6E8A-4147-A177-3AD203B41FA5}">
                      <a16:colId xmlns:a16="http://schemas.microsoft.com/office/drawing/2014/main" val="19378082"/>
                    </a:ext>
                  </a:extLst>
                </a:gridCol>
                <a:gridCol w="3199097">
                  <a:extLst>
                    <a:ext uri="{9D8B030D-6E8A-4147-A177-3AD203B41FA5}">
                      <a16:colId xmlns:a16="http://schemas.microsoft.com/office/drawing/2014/main" val="877086310"/>
                    </a:ext>
                  </a:extLst>
                </a:gridCol>
                <a:gridCol w="2896904">
                  <a:extLst>
                    <a:ext uri="{9D8B030D-6E8A-4147-A177-3AD203B41FA5}">
                      <a16:colId xmlns:a16="http://schemas.microsoft.com/office/drawing/2014/main" val="862520608"/>
                    </a:ext>
                  </a:extLst>
                </a:gridCol>
              </a:tblGrid>
              <a:tr h="370840">
                <a:tc>
                  <a:txBody>
                    <a:bodyPr/>
                    <a:lstStyle/>
                    <a:p>
                      <a:r>
                        <a:rPr lang="it-IT" sz="2000" dirty="0">
                          <a:solidFill>
                            <a:schemeClr val="tx1"/>
                          </a:solidFill>
                          <a:latin typeface="Aptos" panose="020B0004020202020204" pitchFamily="34" charset="0"/>
                        </a:rPr>
                        <a:t>Years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AD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000" dirty="0" err="1">
                          <a:solidFill>
                            <a:schemeClr val="tx1"/>
                          </a:solidFill>
                          <a:latin typeface="Aptos" panose="020B0004020202020204" pitchFamily="34" charset="0"/>
                        </a:rPr>
                        <a:t>Primary</a:t>
                      </a:r>
                      <a:r>
                        <a:rPr lang="it-IT" sz="2000" dirty="0">
                          <a:solidFill>
                            <a:schemeClr val="tx1"/>
                          </a:solidFill>
                          <a:latin typeface="Aptos" panose="020B0004020202020204" pitchFamily="34" charset="0"/>
                        </a:rPr>
                        <a:t> school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AD5"/>
                    </a:solidFill>
                  </a:tcPr>
                </a:tc>
                <a:tc>
                  <a:txBody>
                    <a:bodyPr/>
                    <a:lstStyle/>
                    <a:p>
                      <a:r>
                        <a:rPr lang="it-IT" sz="2000" dirty="0">
                          <a:solidFill>
                            <a:schemeClr val="tx1"/>
                          </a:solidFill>
                          <a:latin typeface="Aptos" panose="020B0004020202020204" pitchFamily="34" charset="0"/>
                        </a:rPr>
                        <a:t>Middle school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AD5"/>
                    </a:solidFill>
                  </a:tcPr>
                </a:tc>
                <a:tc>
                  <a:txBody>
                    <a:bodyPr/>
                    <a:lstStyle/>
                    <a:p>
                      <a:r>
                        <a:rPr lang="it-IT" sz="2000" dirty="0" err="1">
                          <a:solidFill>
                            <a:schemeClr val="tx1"/>
                          </a:solidFill>
                          <a:latin typeface="Aptos" panose="020B0004020202020204" pitchFamily="34" charset="0"/>
                        </a:rPr>
                        <a:t>Secondary</a:t>
                      </a:r>
                      <a:r>
                        <a:rPr lang="it-IT" sz="2000" dirty="0">
                          <a:solidFill>
                            <a:schemeClr val="tx1"/>
                          </a:solidFill>
                          <a:latin typeface="Aptos" panose="020B0004020202020204" pitchFamily="34" charset="0"/>
                        </a:rPr>
                        <a:t> school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CAD5"/>
                    </a:solidFill>
                  </a:tcPr>
                </a:tc>
                <a:extLst>
                  <a:ext uri="{0D108BD9-81ED-4DB2-BD59-A6C34878D82A}">
                    <a16:rowId xmlns:a16="http://schemas.microsoft.com/office/drawing/2014/main" val="4103992295"/>
                  </a:ext>
                </a:extLst>
              </a:tr>
              <a:tr h="370840">
                <a:tc>
                  <a:txBody>
                    <a:bodyPr/>
                    <a:lstStyle/>
                    <a:p>
                      <a:r>
                        <a:rPr lang="it-IT" sz="2000" dirty="0">
                          <a:latin typeface="Aptos" panose="020B0004020202020204" pitchFamily="34" charset="0"/>
                        </a:rPr>
                        <a:t>1923-1976</a:t>
                      </a: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it-IT" sz="2000" dirty="0" err="1">
                          <a:latin typeface="Aptos" panose="020B0004020202020204" pitchFamily="34" charset="0"/>
                        </a:rPr>
                        <a:t>Numerical</a:t>
                      </a:r>
                      <a:r>
                        <a:rPr lang="it-IT" sz="2000" dirty="0">
                          <a:latin typeface="Aptos" panose="020B0004020202020204" pitchFamily="34" charset="0"/>
                        </a:rPr>
                        <a:t> </a:t>
                      </a:r>
                      <a:r>
                        <a:rPr lang="it-IT" sz="2000" dirty="0" err="1">
                          <a:latin typeface="Aptos" panose="020B0004020202020204" pitchFamily="34" charset="0"/>
                        </a:rPr>
                        <a:t>grading</a:t>
                      </a:r>
                      <a:r>
                        <a:rPr lang="it-IT" sz="2000" dirty="0">
                          <a:latin typeface="Aptos" panose="020B0004020202020204" pitchFamily="34" charset="0"/>
                        </a:rPr>
                        <a:t> (1-10)</a:t>
                      </a:r>
                    </a:p>
                  </a:txBody>
                  <a:tcP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000" dirty="0" err="1">
                          <a:latin typeface="Aptos" panose="020B0004020202020204" pitchFamily="34" charset="0"/>
                        </a:rPr>
                        <a:t>Numerical</a:t>
                      </a:r>
                      <a:r>
                        <a:rPr lang="it-IT" sz="2000" dirty="0">
                          <a:latin typeface="Aptos" panose="020B0004020202020204" pitchFamily="34" charset="0"/>
                        </a:rPr>
                        <a:t> </a:t>
                      </a:r>
                      <a:r>
                        <a:rPr lang="it-IT" sz="2000" dirty="0" err="1">
                          <a:latin typeface="Aptos" panose="020B0004020202020204" pitchFamily="34" charset="0"/>
                        </a:rPr>
                        <a:t>grading</a:t>
                      </a:r>
                      <a:r>
                        <a:rPr lang="it-IT" sz="2000" dirty="0">
                          <a:latin typeface="Aptos" panose="020B0004020202020204" pitchFamily="34" charset="0"/>
                        </a:rPr>
                        <a:t> (1-10)</a:t>
                      </a:r>
                    </a:p>
                    <a:p>
                      <a:endParaRPr lang="it-IT" sz="2000" dirty="0">
                        <a:latin typeface="Aptos" panose="020B0004020202020204" pitchFamily="34" charset="0"/>
                      </a:endParaRPr>
                    </a:p>
                  </a:txBody>
                  <a:tcP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000" dirty="0" err="1">
                          <a:latin typeface="Aptos" panose="020B0004020202020204" pitchFamily="34" charset="0"/>
                        </a:rPr>
                        <a:t>Numerical</a:t>
                      </a:r>
                      <a:r>
                        <a:rPr lang="it-IT" sz="2000" dirty="0">
                          <a:latin typeface="Aptos" panose="020B0004020202020204" pitchFamily="34" charset="0"/>
                        </a:rPr>
                        <a:t> </a:t>
                      </a:r>
                      <a:r>
                        <a:rPr lang="it-IT" sz="2000" dirty="0" err="1">
                          <a:latin typeface="Aptos" panose="020B0004020202020204" pitchFamily="34" charset="0"/>
                        </a:rPr>
                        <a:t>grading</a:t>
                      </a:r>
                      <a:r>
                        <a:rPr lang="it-IT" sz="2000" dirty="0">
                          <a:latin typeface="Aptos" panose="020B00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2000" dirty="0">
                          <a:latin typeface="Aptos" panose="020B0004020202020204" pitchFamily="34" charset="0"/>
                        </a:rPr>
                        <a:t>(0-100/1-10)</a:t>
                      </a:r>
                    </a:p>
                    <a:p>
                      <a:endParaRPr lang="it-IT" sz="2000" dirty="0">
                        <a:latin typeface="Aptos" panose="020B0004020202020204" pitchFamily="34" charset="0"/>
                      </a:endParaRPr>
                    </a:p>
                  </a:txBody>
                  <a:tcP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08768345"/>
                  </a:ext>
                </a:extLst>
              </a:tr>
              <a:tr h="370840">
                <a:tc>
                  <a:txBody>
                    <a:bodyPr/>
                    <a:lstStyle/>
                    <a:p>
                      <a:r>
                        <a:rPr lang="it-IT" sz="2000" dirty="0">
                          <a:latin typeface="Aptos" panose="020B0004020202020204" pitchFamily="34" charset="0"/>
                        </a:rPr>
                        <a:t>1977-1992</a:t>
                      </a: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it-IT" sz="2000" dirty="0" err="1">
                          <a:latin typeface="Aptos" panose="020B0004020202020204" pitchFamily="34" charset="0"/>
                        </a:rPr>
                        <a:t>Descriptive</a:t>
                      </a:r>
                      <a:r>
                        <a:rPr lang="it-IT" sz="2000" dirty="0">
                          <a:latin typeface="Aptos" panose="020B0004020202020204" pitchFamily="34" charset="0"/>
                        </a:rPr>
                        <a:t> and formative feedback</a:t>
                      </a:r>
                    </a:p>
                  </a:txBody>
                  <a:tcP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000" dirty="0" err="1">
                          <a:latin typeface="Aptos" panose="020B0004020202020204" pitchFamily="34" charset="0"/>
                        </a:rPr>
                        <a:t>Descriptive</a:t>
                      </a:r>
                      <a:r>
                        <a:rPr lang="it-IT" sz="2000" dirty="0">
                          <a:latin typeface="Aptos" panose="020B0004020202020204" pitchFamily="34" charset="0"/>
                        </a:rPr>
                        <a:t> and formative feedback</a:t>
                      </a:r>
                    </a:p>
                    <a:p>
                      <a:endParaRPr lang="it-IT" sz="2000" dirty="0">
                        <a:latin typeface="Aptos" panose="020B0004020202020204" pitchFamily="34" charset="0"/>
                      </a:endParaRPr>
                    </a:p>
                  </a:txBody>
                  <a:tcP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it-IT" sz="2000" dirty="0">
                        <a:latin typeface="Aptos" panose="020B0004020202020204" pitchFamily="34" charset="0"/>
                      </a:endParaRPr>
                    </a:p>
                  </a:txBody>
                  <a:tcP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2678455"/>
                  </a:ext>
                </a:extLst>
              </a:tr>
              <a:tr h="370840">
                <a:tc>
                  <a:txBody>
                    <a:bodyPr/>
                    <a:lstStyle/>
                    <a:p>
                      <a:r>
                        <a:rPr lang="it-IT" sz="2000" dirty="0">
                          <a:latin typeface="Aptos" panose="020B0004020202020204" pitchFamily="34" charset="0"/>
                        </a:rPr>
                        <a:t>1993-2007</a:t>
                      </a: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it-IT" sz="2000" dirty="0" err="1">
                          <a:latin typeface="Aptos" panose="020B0004020202020204" pitchFamily="34" charset="0"/>
                        </a:rPr>
                        <a:t>Descriptive</a:t>
                      </a:r>
                      <a:r>
                        <a:rPr lang="it-IT" sz="2000" dirty="0">
                          <a:latin typeface="Aptos" panose="020B0004020202020204" pitchFamily="34" charset="0"/>
                        </a:rPr>
                        <a:t> ranking </a:t>
                      </a:r>
                    </a:p>
                    <a:p>
                      <a:r>
                        <a:rPr lang="it-IT" sz="2000" dirty="0">
                          <a:latin typeface="Aptos" panose="020B0004020202020204" pitchFamily="34" charset="0"/>
                        </a:rPr>
                        <a:t>(Not </a:t>
                      </a:r>
                      <a:r>
                        <a:rPr lang="it-IT" sz="2000" dirty="0" err="1">
                          <a:latin typeface="Aptos" panose="020B0004020202020204" pitchFamily="34" charset="0"/>
                        </a:rPr>
                        <a:t>sufficient</a:t>
                      </a:r>
                      <a:r>
                        <a:rPr lang="it-IT" sz="2000" dirty="0">
                          <a:latin typeface="Aptos" panose="020B0004020202020204" pitchFamily="34" charset="0"/>
                        </a:rPr>
                        <a:t>-Excellent)</a:t>
                      </a:r>
                    </a:p>
                  </a:txBody>
                  <a:tcP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000" dirty="0" err="1">
                          <a:latin typeface="Aptos" panose="020B0004020202020204" pitchFamily="34" charset="0"/>
                        </a:rPr>
                        <a:t>Descriptive</a:t>
                      </a:r>
                      <a:r>
                        <a:rPr lang="it-IT" sz="2000" dirty="0">
                          <a:latin typeface="Aptos" panose="020B0004020202020204" pitchFamily="34" charset="0"/>
                        </a:rPr>
                        <a:t> ranking</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2000" dirty="0">
                          <a:latin typeface="Aptos" panose="020B0004020202020204" pitchFamily="34" charset="0"/>
                        </a:rPr>
                        <a:t>(Not </a:t>
                      </a:r>
                      <a:r>
                        <a:rPr lang="it-IT" sz="2000" dirty="0" err="1">
                          <a:latin typeface="Aptos" panose="020B0004020202020204" pitchFamily="34" charset="0"/>
                        </a:rPr>
                        <a:t>sufficient</a:t>
                      </a:r>
                      <a:r>
                        <a:rPr lang="it-IT" sz="2000" dirty="0">
                          <a:latin typeface="Aptos" panose="020B0004020202020204" pitchFamily="34" charset="0"/>
                        </a:rPr>
                        <a:t>-Excellent)</a:t>
                      </a:r>
                    </a:p>
                    <a:p>
                      <a:endParaRPr lang="it-IT" sz="2000" dirty="0">
                        <a:latin typeface="Aptos" panose="020B0004020202020204" pitchFamily="34" charset="0"/>
                      </a:endParaRPr>
                    </a:p>
                  </a:txBody>
                  <a:tcP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it-IT" sz="2000" dirty="0">
                        <a:latin typeface="Aptos" panose="020B0004020202020204" pitchFamily="34" charset="0"/>
                      </a:endParaRPr>
                    </a:p>
                  </a:txBody>
                  <a:tcP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63591303"/>
                  </a:ext>
                </a:extLst>
              </a:tr>
              <a:tr h="370840">
                <a:tc>
                  <a:txBody>
                    <a:bodyPr/>
                    <a:lstStyle/>
                    <a:p>
                      <a:r>
                        <a:rPr lang="it-IT" sz="2000" dirty="0">
                          <a:latin typeface="Aptos" panose="020B0004020202020204" pitchFamily="34" charset="0"/>
                        </a:rPr>
                        <a:t>2008-2019</a:t>
                      </a: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it-IT" sz="2000" dirty="0" err="1">
                          <a:latin typeface="Aptos" panose="020B0004020202020204" pitchFamily="34" charset="0"/>
                        </a:rPr>
                        <a:t>Numerical</a:t>
                      </a:r>
                      <a:r>
                        <a:rPr lang="it-IT" sz="2000" dirty="0">
                          <a:latin typeface="Aptos" panose="020B0004020202020204" pitchFamily="34" charset="0"/>
                        </a:rPr>
                        <a:t> </a:t>
                      </a:r>
                      <a:r>
                        <a:rPr lang="it-IT" sz="2000" dirty="0" err="1">
                          <a:latin typeface="Aptos" panose="020B0004020202020204" pitchFamily="34" charset="0"/>
                        </a:rPr>
                        <a:t>grading</a:t>
                      </a:r>
                      <a:r>
                        <a:rPr lang="it-IT" sz="2000" dirty="0">
                          <a:latin typeface="Aptos" panose="020B0004020202020204" pitchFamily="34" charset="0"/>
                        </a:rPr>
                        <a:t> (1-10)</a:t>
                      </a:r>
                    </a:p>
                  </a:txBody>
                  <a:tcP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2000" dirty="0" err="1">
                          <a:latin typeface="Aptos" panose="020B0004020202020204" pitchFamily="34" charset="0"/>
                        </a:rPr>
                        <a:t>Numerical</a:t>
                      </a:r>
                      <a:r>
                        <a:rPr lang="it-IT" sz="2000" dirty="0">
                          <a:latin typeface="Aptos" panose="020B0004020202020204" pitchFamily="34" charset="0"/>
                        </a:rPr>
                        <a:t> </a:t>
                      </a:r>
                      <a:r>
                        <a:rPr lang="it-IT" sz="2000" dirty="0" err="1">
                          <a:latin typeface="Aptos" panose="020B0004020202020204" pitchFamily="34" charset="0"/>
                        </a:rPr>
                        <a:t>grading</a:t>
                      </a:r>
                      <a:r>
                        <a:rPr lang="it-IT" sz="2000" dirty="0">
                          <a:latin typeface="Aptos" panose="020B0004020202020204" pitchFamily="34" charset="0"/>
                        </a:rPr>
                        <a:t> (1-10)</a:t>
                      </a:r>
                    </a:p>
                    <a:p>
                      <a:endParaRPr lang="it-IT" sz="2000" dirty="0">
                        <a:latin typeface="Aptos" panose="020B0004020202020204" pitchFamily="34" charset="0"/>
                      </a:endParaRPr>
                    </a:p>
                  </a:txBody>
                  <a:tcP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it-IT" sz="2000" dirty="0">
                        <a:latin typeface="Aptos" panose="020B0004020202020204" pitchFamily="34" charset="0"/>
                      </a:endParaRPr>
                    </a:p>
                  </a:txBody>
                  <a:tcP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64406127"/>
                  </a:ext>
                </a:extLst>
              </a:tr>
              <a:tr h="370840">
                <a:tc>
                  <a:txBody>
                    <a:bodyPr/>
                    <a:lstStyle/>
                    <a:p>
                      <a:r>
                        <a:rPr lang="it-IT" sz="2000" dirty="0">
                          <a:latin typeface="Aptos" panose="020B0004020202020204" pitchFamily="34" charset="0"/>
                        </a:rPr>
                        <a:t>2020-2024</a:t>
                      </a: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it-IT" sz="2000" dirty="0" err="1">
                          <a:latin typeface="Aptos" panose="020B0004020202020204" pitchFamily="34" charset="0"/>
                        </a:rPr>
                        <a:t>Four</a:t>
                      </a:r>
                      <a:r>
                        <a:rPr lang="it-IT" sz="2000" dirty="0">
                          <a:latin typeface="Aptos" panose="020B0004020202020204" pitchFamily="34" charset="0"/>
                        </a:rPr>
                        <a:t> </a:t>
                      </a:r>
                      <a:r>
                        <a:rPr lang="it-IT" sz="2000" dirty="0" err="1">
                          <a:latin typeface="Aptos" panose="020B0004020202020204" pitchFamily="34" charset="0"/>
                        </a:rPr>
                        <a:t>descriptive</a:t>
                      </a:r>
                      <a:r>
                        <a:rPr lang="it-IT" sz="2000" dirty="0">
                          <a:latin typeface="Aptos" panose="020B0004020202020204" pitchFamily="34" charset="0"/>
                        </a:rPr>
                        <a:t> </a:t>
                      </a:r>
                      <a:r>
                        <a:rPr lang="it-IT" sz="2000" dirty="0" err="1">
                          <a:latin typeface="Aptos" panose="020B0004020202020204" pitchFamily="34" charset="0"/>
                        </a:rPr>
                        <a:t>levels</a:t>
                      </a:r>
                      <a:endParaRPr lang="it-IT" sz="2000" dirty="0">
                        <a:latin typeface="Aptos" panose="020B0004020202020204" pitchFamily="34" charset="0"/>
                      </a:endParaRPr>
                    </a:p>
                  </a:txBody>
                  <a:tcP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it-IT" sz="2000" dirty="0">
                        <a:latin typeface="Aptos" panose="020B0004020202020204" pitchFamily="34" charset="0"/>
                      </a:endParaRPr>
                    </a:p>
                  </a:txBody>
                  <a:tcP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it-IT" sz="2000" dirty="0">
                        <a:latin typeface="Aptos" panose="020B0004020202020204" pitchFamily="34" charset="0"/>
                      </a:endParaRPr>
                    </a:p>
                  </a:txBody>
                  <a:tcP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773773221"/>
                  </a:ext>
                </a:extLst>
              </a:tr>
              <a:tr h="370840">
                <a:tc>
                  <a:txBody>
                    <a:bodyPr/>
                    <a:lstStyle/>
                    <a:p>
                      <a:r>
                        <a:rPr lang="it-IT" sz="2000" dirty="0">
                          <a:latin typeface="Aptos" panose="020B0004020202020204" pitchFamily="34" charset="0"/>
                        </a:rPr>
                        <a:t>2025</a:t>
                      </a:r>
                    </a:p>
                  </a:txBody>
                  <a:tcP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r>
                        <a:rPr lang="it-IT" sz="2000" dirty="0" err="1">
                          <a:latin typeface="Aptos" panose="020B0004020202020204" pitchFamily="34" charset="0"/>
                        </a:rPr>
                        <a:t>Descriptive</a:t>
                      </a:r>
                      <a:r>
                        <a:rPr lang="it-IT" sz="2000" dirty="0">
                          <a:latin typeface="Aptos" panose="020B0004020202020204" pitchFamily="34" charset="0"/>
                        </a:rPr>
                        <a:t> ranking</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2000" dirty="0">
                          <a:latin typeface="Aptos" panose="020B0004020202020204" pitchFamily="34" charset="0"/>
                        </a:rPr>
                        <a:t>(Not </a:t>
                      </a:r>
                      <a:r>
                        <a:rPr lang="it-IT" sz="2000" dirty="0" err="1">
                          <a:latin typeface="Aptos" panose="020B0004020202020204" pitchFamily="34" charset="0"/>
                        </a:rPr>
                        <a:t>sufficient</a:t>
                      </a:r>
                      <a:r>
                        <a:rPr lang="it-IT" sz="2000" dirty="0">
                          <a:latin typeface="Aptos" panose="020B0004020202020204" pitchFamily="34" charset="0"/>
                        </a:rPr>
                        <a:t>-Excellent)</a:t>
                      </a:r>
                    </a:p>
                  </a:txBody>
                  <a:tcP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it-IT" sz="2000" dirty="0">
                        <a:latin typeface="Aptos" panose="020B0004020202020204" pitchFamily="34" charset="0"/>
                      </a:endParaRPr>
                    </a:p>
                  </a:txBody>
                  <a:tcPr>
                    <a:lnL>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it-IT" sz="2000" dirty="0">
                        <a:latin typeface="Aptos" panose="020B0004020202020204" pitchFamily="34" charset="0"/>
                      </a:endParaRPr>
                    </a:p>
                  </a:txBody>
                  <a:tcP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64988912"/>
                  </a:ext>
                </a:extLst>
              </a:tr>
            </a:tbl>
          </a:graphicData>
        </a:graphic>
      </p:graphicFrame>
      <p:pic>
        <p:nvPicPr>
          <p:cNvPr id="9" name="Immagine 8">
            <a:extLst>
              <a:ext uri="{FF2B5EF4-FFF2-40B4-BE49-F238E27FC236}">
                <a16:creationId xmlns:a16="http://schemas.microsoft.com/office/drawing/2014/main" id="{06CC3BC3-B7FE-8079-7607-DF070E3246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646" y="1446671"/>
            <a:ext cx="7650838" cy="10287000"/>
          </a:xfrm>
          <a:prstGeom prst="rect">
            <a:avLst/>
          </a:prstGeom>
        </p:spPr>
      </p:pic>
    </p:spTree>
    <p:extLst>
      <p:ext uri="{BB962C8B-B14F-4D97-AF65-F5344CB8AC3E}">
        <p14:creationId xmlns:p14="http://schemas.microsoft.com/office/powerpoint/2010/main" val="1996722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CF9F6"/>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4676775" cy="10287000"/>
            <a:chOff x="0" y="0"/>
            <a:chExt cx="1231743" cy="2709333"/>
          </a:xfrm>
        </p:grpSpPr>
        <p:sp>
          <p:nvSpPr>
            <p:cNvPr id="3" name="Freeform 3"/>
            <p:cNvSpPr/>
            <p:nvPr/>
          </p:nvSpPr>
          <p:spPr>
            <a:xfrm>
              <a:off x="0" y="0"/>
              <a:ext cx="1231743" cy="2709333"/>
            </a:xfrm>
            <a:custGeom>
              <a:avLst/>
              <a:gdLst/>
              <a:ahLst/>
              <a:cxnLst/>
              <a:rect l="l" t="t" r="r" b="b"/>
              <a:pathLst>
                <a:path w="1231743" h="2709333">
                  <a:moveTo>
                    <a:pt x="0" y="0"/>
                  </a:moveTo>
                  <a:lnTo>
                    <a:pt x="1231743" y="0"/>
                  </a:lnTo>
                  <a:lnTo>
                    <a:pt x="1231743" y="2709333"/>
                  </a:lnTo>
                  <a:lnTo>
                    <a:pt x="0" y="2709333"/>
                  </a:lnTo>
                  <a:close/>
                </a:path>
              </a:pathLst>
            </a:custGeom>
            <a:solidFill>
              <a:srgbClr val="5A7157"/>
            </a:solidFill>
          </p:spPr>
          <p:txBody>
            <a:bodyPr/>
            <a:lstStyle/>
            <a:p>
              <a:endParaRPr lang="it-IT"/>
            </a:p>
          </p:txBody>
        </p:sp>
        <p:sp>
          <p:nvSpPr>
            <p:cNvPr id="4" name="TextBox 4"/>
            <p:cNvSpPr txBox="1"/>
            <p:nvPr/>
          </p:nvSpPr>
          <p:spPr>
            <a:xfrm>
              <a:off x="0" y="-38100"/>
              <a:ext cx="1231743" cy="2747433"/>
            </a:xfrm>
            <a:prstGeom prst="rect">
              <a:avLst/>
            </a:prstGeom>
          </p:spPr>
          <p:txBody>
            <a:bodyPr lIns="50800" tIns="50800" rIns="50800" bIns="50800" rtlCol="0" anchor="ctr"/>
            <a:lstStyle/>
            <a:p>
              <a:pPr algn="ctr">
                <a:lnSpc>
                  <a:spcPts val="2239"/>
                </a:lnSpc>
              </a:pPr>
              <a:endParaRPr/>
            </a:p>
          </p:txBody>
        </p:sp>
      </p:grpSp>
      <p:sp>
        <p:nvSpPr>
          <p:cNvPr id="5" name="TextBox 5"/>
          <p:cNvSpPr txBox="1"/>
          <p:nvPr/>
        </p:nvSpPr>
        <p:spPr>
          <a:xfrm>
            <a:off x="666750" y="666750"/>
            <a:ext cx="4010025" cy="1285875"/>
          </a:xfrm>
          <a:prstGeom prst="rect">
            <a:avLst/>
          </a:prstGeom>
        </p:spPr>
        <p:txBody>
          <a:bodyPr lIns="0" tIns="0" rIns="0" bIns="0" rtlCol="0" anchor="t">
            <a:spAutoFit/>
          </a:bodyPr>
          <a:lstStyle/>
          <a:p>
            <a:pPr algn="l">
              <a:lnSpc>
                <a:spcPts val="10199"/>
              </a:lnSpc>
            </a:pPr>
            <a:r>
              <a:rPr lang="en-US" sz="8499">
                <a:solidFill>
                  <a:srgbClr val="FFCAD5"/>
                </a:solidFill>
                <a:latin typeface="Anton"/>
                <a:ea typeface="Anton"/>
                <a:cs typeface="Anton"/>
                <a:sym typeface="Anton"/>
              </a:rPr>
              <a:t>RESULTS</a:t>
            </a:r>
          </a:p>
        </p:txBody>
      </p:sp>
      <p:sp>
        <p:nvSpPr>
          <p:cNvPr id="49" name="Esagono 48">
            <a:extLst>
              <a:ext uri="{FF2B5EF4-FFF2-40B4-BE49-F238E27FC236}">
                <a16:creationId xmlns:a16="http://schemas.microsoft.com/office/drawing/2014/main" id="{D3A9B81F-2986-9010-4466-74EEA14D0F03}"/>
              </a:ext>
            </a:extLst>
          </p:cNvPr>
          <p:cNvSpPr/>
          <p:nvPr/>
        </p:nvSpPr>
        <p:spPr>
          <a:xfrm>
            <a:off x="8072143" y="3162300"/>
            <a:ext cx="3124200" cy="2667000"/>
          </a:xfrm>
          <a:prstGeom prst="hexagon">
            <a:avLst/>
          </a:prstGeom>
          <a:solidFill>
            <a:schemeClr val="accent3">
              <a:lumMod val="75000"/>
            </a:schemeClr>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400" b="1" dirty="0" err="1">
                <a:solidFill>
                  <a:schemeClr val="accent3">
                    <a:lumMod val="20000"/>
                    <a:lumOff val="80000"/>
                  </a:schemeClr>
                </a:solidFill>
                <a:latin typeface="Aptos" panose="020B0004020202020204" pitchFamily="34" charset="0"/>
              </a:rPr>
              <a:t>Grading</a:t>
            </a:r>
            <a:r>
              <a:rPr lang="it-IT" sz="2400" b="1" dirty="0">
                <a:solidFill>
                  <a:schemeClr val="accent3">
                    <a:lumMod val="20000"/>
                    <a:lumOff val="80000"/>
                  </a:schemeClr>
                </a:solidFill>
                <a:latin typeface="Aptos" panose="020B0004020202020204" pitchFamily="34" charset="0"/>
              </a:rPr>
              <a:t> practices</a:t>
            </a:r>
          </a:p>
        </p:txBody>
      </p:sp>
      <p:sp>
        <p:nvSpPr>
          <p:cNvPr id="51" name="Esagono 50">
            <a:extLst>
              <a:ext uri="{FF2B5EF4-FFF2-40B4-BE49-F238E27FC236}">
                <a16:creationId xmlns:a16="http://schemas.microsoft.com/office/drawing/2014/main" id="{EDD716BA-6C22-6640-3F13-5B3EE1849031}"/>
              </a:ext>
            </a:extLst>
          </p:cNvPr>
          <p:cNvSpPr/>
          <p:nvPr/>
        </p:nvSpPr>
        <p:spPr>
          <a:xfrm>
            <a:off x="10623098" y="4533901"/>
            <a:ext cx="3124200" cy="2667000"/>
          </a:xfrm>
          <a:prstGeom prst="hexagon">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400" b="1" dirty="0" err="1">
                <a:solidFill>
                  <a:schemeClr val="accent3">
                    <a:lumMod val="50000"/>
                  </a:schemeClr>
                </a:solidFill>
                <a:latin typeface="Aptos" panose="020B0004020202020204" pitchFamily="34" charset="0"/>
              </a:rPr>
              <a:t>Functions</a:t>
            </a:r>
            <a:r>
              <a:rPr lang="it-IT" sz="2400" b="1" dirty="0">
                <a:solidFill>
                  <a:schemeClr val="accent3">
                    <a:lumMod val="50000"/>
                  </a:schemeClr>
                </a:solidFill>
                <a:latin typeface="Aptos" panose="020B0004020202020204" pitchFamily="34" charset="0"/>
              </a:rPr>
              <a:t> of </a:t>
            </a:r>
            <a:r>
              <a:rPr lang="it-IT" sz="2400" b="1" dirty="0" err="1">
                <a:solidFill>
                  <a:schemeClr val="accent3">
                    <a:lumMod val="50000"/>
                  </a:schemeClr>
                </a:solidFill>
                <a:latin typeface="Aptos" panose="020B0004020202020204" pitchFamily="34" charset="0"/>
              </a:rPr>
              <a:t>grading</a:t>
            </a:r>
            <a:endParaRPr lang="it-IT" sz="2400" b="1" dirty="0">
              <a:solidFill>
                <a:schemeClr val="accent3">
                  <a:lumMod val="50000"/>
                </a:schemeClr>
              </a:solidFill>
              <a:latin typeface="Aptos" panose="020B0004020202020204" pitchFamily="34" charset="0"/>
            </a:endParaRPr>
          </a:p>
        </p:txBody>
      </p:sp>
      <p:sp>
        <p:nvSpPr>
          <p:cNvPr id="53" name="Esagono 52">
            <a:extLst>
              <a:ext uri="{FF2B5EF4-FFF2-40B4-BE49-F238E27FC236}">
                <a16:creationId xmlns:a16="http://schemas.microsoft.com/office/drawing/2014/main" id="{B93DBC55-501B-5D7C-869B-CE6F46C08050}"/>
              </a:ext>
            </a:extLst>
          </p:cNvPr>
          <p:cNvSpPr/>
          <p:nvPr/>
        </p:nvSpPr>
        <p:spPr>
          <a:xfrm>
            <a:off x="8062904" y="5905500"/>
            <a:ext cx="3124200" cy="2667000"/>
          </a:xfrm>
          <a:prstGeom prst="hexagon">
            <a:avLst/>
          </a:prstGeom>
          <a:solidFill>
            <a:schemeClr val="accent3">
              <a:lumMod val="60000"/>
              <a:lumOff val="40000"/>
            </a:schemeClr>
          </a:solid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400" b="1" dirty="0" err="1">
                <a:solidFill>
                  <a:schemeClr val="accent3">
                    <a:lumMod val="50000"/>
                  </a:schemeClr>
                </a:solidFill>
                <a:latin typeface="Aptos" panose="020B0004020202020204" pitchFamily="34" charset="0"/>
              </a:rPr>
              <a:t>Ambivalent</a:t>
            </a:r>
            <a:r>
              <a:rPr lang="it-IT" sz="2400" b="1" dirty="0">
                <a:solidFill>
                  <a:schemeClr val="accent3">
                    <a:lumMod val="50000"/>
                  </a:schemeClr>
                </a:solidFill>
                <a:latin typeface="Aptos" panose="020B0004020202020204" pitchFamily="34" charset="0"/>
              </a:rPr>
              <a:t> </a:t>
            </a:r>
            <a:r>
              <a:rPr lang="it-IT" sz="2400" b="1" dirty="0" err="1">
                <a:solidFill>
                  <a:schemeClr val="accent3">
                    <a:lumMod val="50000"/>
                  </a:schemeClr>
                </a:solidFill>
                <a:latin typeface="Aptos" panose="020B0004020202020204" pitchFamily="34" charset="0"/>
              </a:rPr>
              <a:t>attitudes</a:t>
            </a:r>
            <a:r>
              <a:rPr lang="it-IT" sz="2400" b="1" dirty="0">
                <a:solidFill>
                  <a:schemeClr val="accent3">
                    <a:lumMod val="50000"/>
                  </a:schemeClr>
                </a:solidFill>
                <a:latin typeface="Aptos" panose="020B0004020202020204" pitchFamily="34" charset="0"/>
              </a:rPr>
              <a:t> </a:t>
            </a:r>
            <a:r>
              <a:rPr lang="it-IT" sz="2400" b="1" dirty="0" err="1">
                <a:solidFill>
                  <a:schemeClr val="accent3">
                    <a:lumMod val="50000"/>
                  </a:schemeClr>
                </a:solidFill>
                <a:latin typeface="Aptos" panose="020B0004020202020204" pitchFamily="34" charset="0"/>
              </a:rPr>
              <a:t>towards</a:t>
            </a:r>
            <a:r>
              <a:rPr lang="it-IT" sz="2400" b="1" dirty="0">
                <a:solidFill>
                  <a:schemeClr val="accent3">
                    <a:lumMod val="50000"/>
                  </a:schemeClr>
                </a:solidFill>
                <a:latin typeface="Aptos" panose="020B0004020202020204" pitchFamily="34" charset="0"/>
              </a:rPr>
              <a:t> </a:t>
            </a:r>
            <a:r>
              <a:rPr lang="it-IT" sz="2400" b="1" dirty="0" err="1">
                <a:solidFill>
                  <a:schemeClr val="accent3">
                    <a:lumMod val="50000"/>
                  </a:schemeClr>
                </a:solidFill>
                <a:latin typeface="Aptos" panose="020B0004020202020204" pitchFamily="34" charset="0"/>
              </a:rPr>
              <a:t>grading</a:t>
            </a:r>
            <a:endParaRPr lang="it-IT" sz="2400" b="1" dirty="0">
              <a:solidFill>
                <a:schemeClr val="accent3">
                  <a:lumMod val="50000"/>
                </a:schemeClr>
              </a:solidFill>
              <a:latin typeface="Aptos" panose="020B0004020202020204" pitchFamily="34" charset="0"/>
            </a:endParaRPr>
          </a:p>
        </p:txBody>
      </p:sp>
      <p:sp>
        <p:nvSpPr>
          <p:cNvPr id="55" name="Esagono 54">
            <a:extLst>
              <a:ext uri="{FF2B5EF4-FFF2-40B4-BE49-F238E27FC236}">
                <a16:creationId xmlns:a16="http://schemas.microsoft.com/office/drawing/2014/main" id="{85A40D6C-7F55-C965-4C73-983B739E8DF3}"/>
              </a:ext>
            </a:extLst>
          </p:cNvPr>
          <p:cNvSpPr/>
          <p:nvPr/>
        </p:nvSpPr>
        <p:spPr>
          <a:xfrm>
            <a:off x="10623098" y="1752600"/>
            <a:ext cx="3124200" cy="2667000"/>
          </a:xfrm>
          <a:prstGeom prst="hexagon">
            <a:avLst/>
          </a:prstGeom>
          <a:solidFill>
            <a:schemeClr val="accent3">
              <a:lumMod val="40000"/>
              <a:lumOff val="60000"/>
            </a:schemeClr>
          </a:solidFill>
          <a:ln>
            <a:solidFill>
              <a:schemeClr val="accent3">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400" b="1" dirty="0" err="1">
                <a:solidFill>
                  <a:schemeClr val="accent3">
                    <a:lumMod val="50000"/>
                  </a:schemeClr>
                </a:solidFill>
              </a:rPr>
              <a:t>Consequences</a:t>
            </a:r>
            <a:r>
              <a:rPr lang="it-IT" sz="2400" b="1" dirty="0">
                <a:solidFill>
                  <a:schemeClr val="accent3">
                    <a:lumMod val="50000"/>
                  </a:schemeClr>
                </a:solidFill>
              </a:rPr>
              <a:t> of </a:t>
            </a:r>
            <a:r>
              <a:rPr lang="it-IT" sz="2400" b="1" dirty="0" err="1">
                <a:solidFill>
                  <a:schemeClr val="accent3">
                    <a:lumMod val="50000"/>
                  </a:schemeClr>
                </a:solidFill>
              </a:rPr>
              <a:t>grading</a:t>
            </a:r>
            <a:endParaRPr lang="it-IT" sz="2400" b="1" dirty="0">
              <a:solidFill>
                <a:schemeClr val="accent3">
                  <a:lumMod val="50000"/>
                </a:schemeClr>
              </a:solidFill>
            </a:endParaRPr>
          </a:p>
        </p:txBody>
      </p:sp>
      <p:sp>
        <p:nvSpPr>
          <p:cNvPr id="57" name="Esagono 56">
            <a:extLst>
              <a:ext uri="{FF2B5EF4-FFF2-40B4-BE49-F238E27FC236}">
                <a16:creationId xmlns:a16="http://schemas.microsoft.com/office/drawing/2014/main" id="{0FA98F5D-EE4C-EE58-550E-618D168B666B}"/>
              </a:ext>
            </a:extLst>
          </p:cNvPr>
          <p:cNvSpPr/>
          <p:nvPr/>
        </p:nvSpPr>
        <p:spPr>
          <a:xfrm>
            <a:off x="13207010" y="3162300"/>
            <a:ext cx="3124200" cy="2667000"/>
          </a:xfrm>
          <a:prstGeom prst="hexagon">
            <a:avLst/>
          </a:prstGeom>
          <a:solidFill>
            <a:schemeClr val="accent2">
              <a:lumMod val="40000"/>
              <a:lumOff val="6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400" b="1" dirty="0">
                <a:solidFill>
                  <a:schemeClr val="accent2">
                    <a:lumMod val="75000"/>
                  </a:schemeClr>
                </a:solidFill>
                <a:latin typeface="Aptos" panose="020B0004020202020204" pitchFamily="34" charset="0"/>
              </a:rPr>
              <a:t>Performance-</a:t>
            </a:r>
            <a:r>
              <a:rPr lang="it-IT" sz="2400" b="1" dirty="0" err="1">
                <a:solidFill>
                  <a:schemeClr val="accent2">
                    <a:lumMod val="75000"/>
                  </a:schemeClr>
                </a:solidFill>
                <a:latin typeface="Aptos" panose="020B0004020202020204" pitchFamily="34" charset="0"/>
              </a:rPr>
              <a:t>oriented</a:t>
            </a:r>
            <a:r>
              <a:rPr lang="it-IT" sz="2400" b="1" dirty="0">
                <a:solidFill>
                  <a:schemeClr val="accent2">
                    <a:lumMod val="75000"/>
                  </a:schemeClr>
                </a:solidFill>
                <a:latin typeface="Aptos" panose="020B0004020202020204" pitchFamily="34" charset="0"/>
              </a:rPr>
              <a:t> </a:t>
            </a:r>
            <a:r>
              <a:rPr lang="it-IT" sz="2400" b="1" dirty="0" err="1">
                <a:solidFill>
                  <a:schemeClr val="accent2">
                    <a:lumMod val="75000"/>
                  </a:schemeClr>
                </a:solidFill>
                <a:latin typeface="Aptos" panose="020B0004020202020204" pitchFamily="34" charset="0"/>
              </a:rPr>
              <a:t>education</a:t>
            </a:r>
            <a:r>
              <a:rPr lang="it-IT" sz="2400" b="1" dirty="0">
                <a:solidFill>
                  <a:schemeClr val="accent2">
                    <a:lumMod val="75000"/>
                  </a:schemeClr>
                </a:solidFill>
                <a:latin typeface="Aptos" panose="020B0004020202020204" pitchFamily="34" charset="0"/>
              </a:rPr>
              <a:t> system</a:t>
            </a:r>
          </a:p>
        </p:txBody>
      </p:sp>
      <p:sp>
        <p:nvSpPr>
          <p:cNvPr id="59" name="Esagono 58">
            <a:extLst>
              <a:ext uri="{FF2B5EF4-FFF2-40B4-BE49-F238E27FC236}">
                <a16:creationId xmlns:a16="http://schemas.microsoft.com/office/drawing/2014/main" id="{0C3C0410-0A18-36EA-9401-F36787107485}"/>
              </a:ext>
            </a:extLst>
          </p:cNvPr>
          <p:cNvSpPr/>
          <p:nvPr/>
        </p:nvSpPr>
        <p:spPr>
          <a:xfrm>
            <a:off x="13207010" y="342900"/>
            <a:ext cx="3124200" cy="2667000"/>
          </a:xfrm>
          <a:prstGeom prst="hexagon">
            <a:avLst/>
          </a:prstGeom>
          <a:solidFill>
            <a:schemeClr val="accent2">
              <a:lumMod val="60000"/>
              <a:lumOff val="40000"/>
            </a:schemeClr>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400" b="1" dirty="0" err="1">
                <a:solidFill>
                  <a:schemeClr val="bg1"/>
                </a:solidFill>
                <a:latin typeface="Aptos" panose="020B0004020202020204" pitchFamily="34" charset="0"/>
              </a:rPr>
              <a:t>Evaluative</a:t>
            </a:r>
            <a:r>
              <a:rPr lang="it-IT" sz="2400" b="1" dirty="0">
                <a:solidFill>
                  <a:schemeClr val="bg1"/>
                </a:solidFill>
                <a:latin typeface="Aptos" panose="020B0004020202020204" pitchFamily="34" charset="0"/>
              </a:rPr>
              <a:t> social </a:t>
            </a:r>
            <a:r>
              <a:rPr lang="it-IT" sz="2400" b="1" dirty="0" err="1">
                <a:solidFill>
                  <a:schemeClr val="bg1"/>
                </a:solidFill>
                <a:latin typeface="Aptos" panose="020B0004020202020204" pitchFamily="34" charset="0"/>
              </a:rPr>
              <a:t>context</a:t>
            </a:r>
            <a:endParaRPr lang="it-IT" sz="2400" b="1" dirty="0">
              <a:solidFill>
                <a:schemeClr val="bg1"/>
              </a:solidFill>
              <a:latin typeface="Aptos" panose="020B0004020202020204" pitchFamily="34" charset="0"/>
            </a:endParaRPr>
          </a:p>
        </p:txBody>
      </p:sp>
      <p:sp>
        <p:nvSpPr>
          <p:cNvPr id="65" name="Esagono 64">
            <a:extLst>
              <a:ext uri="{FF2B5EF4-FFF2-40B4-BE49-F238E27FC236}">
                <a16:creationId xmlns:a16="http://schemas.microsoft.com/office/drawing/2014/main" id="{2C6DC5FF-F0B1-8EAC-1DDE-F58C97F16E82}"/>
              </a:ext>
            </a:extLst>
          </p:cNvPr>
          <p:cNvSpPr/>
          <p:nvPr/>
        </p:nvSpPr>
        <p:spPr>
          <a:xfrm>
            <a:off x="5562600" y="3162300"/>
            <a:ext cx="1447800" cy="1066800"/>
          </a:xfrm>
          <a:prstGeom prst="hexagon">
            <a:avLst/>
          </a:prstGeom>
          <a:solidFill>
            <a:schemeClr val="accent3">
              <a:lumMod val="75000"/>
            </a:schemeClr>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err="1">
                <a:solidFill>
                  <a:schemeClr val="accent3">
                    <a:lumMod val="20000"/>
                    <a:lumOff val="80000"/>
                  </a:schemeClr>
                </a:solidFill>
                <a:latin typeface="Aptos" panose="020B0004020202020204" pitchFamily="34" charset="0"/>
              </a:rPr>
              <a:t>Criteria</a:t>
            </a:r>
            <a:endParaRPr lang="it-IT" sz="1600" b="1" dirty="0">
              <a:solidFill>
                <a:schemeClr val="accent3">
                  <a:lumMod val="20000"/>
                  <a:lumOff val="80000"/>
                </a:schemeClr>
              </a:solidFill>
              <a:latin typeface="Aptos" panose="020B0004020202020204" pitchFamily="34" charset="0"/>
            </a:endParaRPr>
          </a:p>
        </p:txBody>
      </p:sp>
      <p:sp>
        <p:nvSpPr>
          <p:cNvPr id="67" name="Esagono 66">
            <a:extLst>
              <a:ext uri="{FF2B5EF4-FFF2-40B4-BE49-F238E27FC236}">
                <a16:creationId xmlns:a16="http://schemas.microsoft.com/office/drawing/2014/main" id="{5953B5F2-46FB-7003-0B70-B7108D4A713F}"/>
              </a:ext>
            </a:extLst>
          </p:cNvPr>
          <p:cNvSpPr/>
          <p:nvPr/>
        </p:nvSpPr>
        <p:spPr>
          <a:xfrm>
            <a:off x="6799090" y="2400300"/>
            <a:ext cx="1887710" cy="1437454"/>
          </a:xfrm>
          <a:prstGeom prst="hexagon">
            <a:avLst/>
          </a:prstGeom>
          <a:solidFill>
            <a:schemeClr val="accent3">
              <a:lumMod val="75000"/>
            </a:schemeClr>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err="1">
                <a:solidFill>
                  <a:schemeClr val="accent3">
                    <a:lumMod val="20000"/>
                    <a:lumOff val="80000"/>
                  </a:schemeClr>
                </a:solidFill>
                <a:latin typeface="Aptos" panose="020B0004020202020204" pitchFamily="34" charset="0"/>
              </a:rPr>
              <a:t>Assessment</a:t>
            </a:r>
            <a:r>
              <a:rPr lang="it-IT" sz="1600" b="1" dirty="0">
                <a:solidFill>
                  <a:schemeClr val="accent3">
                    <a:lumMod val="20000"/>
                    <a:lumOff val="80000"/>
                  </a:schemeClr>
                </a:solidFill>
                <a:latin typeface="Aptos" panose="020B0004020202020204" pitchFamily="34" charset="0"/>
              </a:rPr>
              <a:t> practices</a:t>
            </a:r>
          </a:p>
        </p:txBody>
      </p:sp>
      <p:sp>
        <p:nvSpPr>
          <p:cNvPr id="69" name="Esagono 68">
            <a:extLst>
              <a:ext uri="{FF2B5EF4-FFF2-40B4-BE49-F238E27FC236}">
                <a16:creationId xmlns:a16="http://schemas.microsoft.com/office/drawing/2014/main" id="{188670CD-323F-91B3-79BE-4B1063DD181E}"/>
              </a:ext>
            </a:extLst>
          </p:cNvPr>
          <p:cNvSpPr/>
          <p:nvPr/>
        </p:nvSpPr>
        <p:spPr>
          <a:xfrm>
            <a:off x="4710710" y="6515100"/>
            <a:ext cx="1897100" cy="1425766"/>
          </a:xfrm>
          <a:prstGeom prst="hexagon">
            <a:avLst/>
          </a:prstGeom>
          <a:solidFill>
            <a:schemeClr val="accent3">
              <a:lumMod val="60000"/>
              <a:lumOff val="40000"/>
            </a:schemeClr>
          </a:solid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accent3">
                    <a:lumMod val="50000"/>
                  </a:schemeClr>
                </a:solidFill>
                <a:latin typeface="Aptos" panose="020B0004020202020204" pitchFamily="34" charset="0"/>
              </a:rPr>
              <a:t>Negative </a:t>
            </a:r>
            <a:r>
              <a:rPr lang="it-IT" sz="1600" b="1" dirty="0" err="1">
                <a:solidFill>
                  <a:schemeClr val="accent3">
                    <a:lumMod val="50000"/>
                  </a:schemeClr>
                </a:solidFill>
                <a:latin typeface="Aptos" panose="020B0004020202020204" pitchFamily="34" charset="0"/>
              </a:rPr>
              <a:t>attitudes</a:t>
            </a:r>
            <a:r>
              <a:rPr lang="it-IT" sz="1600" b="1" dirty="0">
                <a:solidFill>
                  <a:schemeClr val="accent3">
                    <a:lumMod val="50000"/>
                  </a:schemeClr>
                </a:solidFill>
                <a:latin typeface="Aptos" panose="020B0004020202020204" pitchFamily="34" charset="0"/>
              </a:rPr>
              <a:t> </a:t>
            </a:r>
            <a:r>
              <a:rPr lang="it-IT" sz="1600" b="1" dirty="0" err="1">
                <a:solidFill>
                  <a:schemeClr val="accent3">
                    <a:lumMod val="50000"/>
                  </a:schemeClr>
                </a:solidFill>
                <a:latin typeface="Aptos" panose="020B0004020202020204" pitchFamily="34" charset="0"/>
              </a:rPr>
              <a:t>towards</a:t>
            </a:r>
            <a:r>
              <a:rPr lang="it-IT" sz="1600" b="1" dirty="0">
                <a:solidFill>
                  <a:schemeClr val="accent3">
                    <a:lumMod val="50000"/>
                  </a:schemeClr>
                </a:solidFill>
                <a:latin typeface="Aptos" panose="020B0004020202020204" pitchFamily="34" charset="0"/>
              </a:rPr>
              <a:t>  </a:t>
            </a:r>
            <a:r>
              <a:rPr lang="it-IT" sz="1600" b="1" dirty="0" err="1">
                <a:solidFill>
                  <a:schemeClr val="accent3">
                    <a:lumMod val="50000"/>
                  </a:schemeClr>
                </a:solidFill>
                <a:latin typeface="Aptos" panose="020B0004020202020204" pitchFamily="34" charset="0"/>
              </a:rPr>
              <a:t>grading</a:t>
            </a:r>
            <a:endParaRPr lang="it-IT" sz="1600" b="1" dirty="0">
              <a:solidFill>
                <a:schemeClr val="accent3">
                  <a:lumMod val="50000"/>
                </a:schemeClr>
              </a:solidFill>
              <a:latin typeface="Aptos" panose="020B0004020202020204" pitchFamily="34" charset="0"/>
            </a:endParaRPr>
          </a:p>
        </p:txBody>
      </p:sp>
      <p:sp>
        <p:nvSpPr>
          <p:cNvPr id="71" name="Esagono 70">
            <a:extLst>
              <a:ext uri="{FF2B5EF4-FFF2-40B4-BE49-F238E27FC236}">
                <a16:creationId xmlns:a16="http://schemas.microsoft.com/office/drawing/2014/main" id="{064503F5-13CC-CD35-5C64-970C472C6383}"/>
              </a:ext>
            </a:extLst>
          </p:cNvPr>
          <p:cNvSpPr/>
          <p:nvPr/>
        </p:nvSpPr>
        <p:spPr>
          <a:xfrm>
            <a:off x="4794810" y="8076194"/>
            <a:ext cx="1897100" cy="1425766"/>
          </a:xfrm>
          <a:prstGeom prst="hexagon">
            <a:avLst/>
          </a:prstGeom>
          <a:solidFill>
            <a:schemeClr val="accent3">
              <a:lumMod val="60000"/>
              <a:lumOff val="40000"/>
            </a:schemeClr>
          </a:solid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accent3">
                    <a:lumMod val="50000"/>
                  </a:schemeClr>
                </a:solidFill>
                <a:latin typeface="Aptos" panose="020B0004020202020204" pitchFamily="34" charset="0"/>
              </a:rPr>
              <a:t>Positive </a:t>
            </a:r>
            <a:r>
              <a:rPr lang="it-IT" sz="1600" b="1" dirty="0" err="1">
                <a:solidFill>
                  <a:schemeClr val="accent3">
                    <a:lumMod val="50000"/>
                  </a:schemeClr>
                </a:solidFill>
                <a:latin typeface="Aptos" panose="020B0004020202020204" pitchFamily="34" charset="0"/>
              </a:rPr>
              <a:t>aspects</a:t>
            </a:r>
            <a:r>
              <a:rPr lang="it-IT" sz="1600" b="1" dirty="0">
                <a:solidFill>
                  <a:schemeClr val="accent3">
                    <a:lumMod val="50000"/>
                  </a:schemeClr>
                </a:solidFill>
                <a:latin typeface="Aptos" panose="020B0004020202020204" pitchFamily="34" charset="0"/>
              </a:rPr>
              <a:t> of  </a:t>
            </a:r>
            <a:r>
              <a:rPr lang="it-IT" sz="1600" b="1" dirty="0" err="1">
                <a:solidFill>
                  <a:schemeClr val="accent3">
                    <a:lumMod val="50000"/>
                  </a:schemeClr>
                </a:solidFill>
                <a:latin typeface="Aptos" panose="020B0004020202020204" pitchFamily="34" charset="0"/>
              </a:rPr>
              <a:t>grading</a:t>
            </a:r>
            <a:r>
              <a:rPr lang="it-IT" sz="1600" b="1" dirty="0">
                <a:solidFill>
                  <a:schemeClr val="accent3">
                    <a:lumMod val="50000"/>
                  </a:schemeClr>
                </a:solidFill>
                <a:latin typeface="Aptos" panose="020B0004020202020204" pitchFamily="34" charset="0"/>
              </a:rPr>
              <a:t> </a:t>
            </a:r>
          </a:p>
        </p:txBody>
      </p:sp>
      <p:sp>
        <p:nvSpPr>
          <p:cNvPr id="73" name="Esagono 72">
            <a:extLst>
              <a:ext uri="{FF2B5EF4-FFF2-40B4-BE49-F238E27FC236}">
                <a16:creationId xmlns:a16="http://schemas.microsoft.com/office/drawing/2014/main" id="{C1C9FE68-B09D-2D7D-8173-6BDDCAE62C17}"/>
              </a:ext>
            </a:extLst>
          </p:cNvPr>
          <p:cNvSpPr/>
          <p:nvPr/>
        </p:nvSpPr>
        <p:spPr>
          <a:xfrm>
            <a:off x="6398800" y="7299134"/>
            <a:ext cx="1897100" cy="1425766"/>
          </a:xfrm>
          <a:prstGeom prst="hexagon">
            <a:avLst/>
          </a:prstGeom>
          <a:solidFill>
            <a:schemeClr val="accent3">
              <a:lumMod val="60000"/>
              <a:lumOff val="40000"/>
            </a:schemeClr>
          </a:solid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err="1">
                <a:solidFill>
                  <a:schemeClr val="accent3">
                    <a:lumMod val="50000"/>
                  </a:schemeClr>
                </a:solidFill>
                <a:latin typeface="Aptos" panose="020B0004020202020204" pitchFamily="34" charset="0"/>
              </a:rPr>
              <a:t>Comparison</a:t>
            </a:r>
            <a:r>
              <a:rPr lang="it-IT" sz="1600" b="1" dirty="0">
                <a:solidFill>
                  <a:schemeClr val="accent3">
                    <a:lumMod val="50000"/>
                  </a:schemeClr>
                </a:solidFill>
                <a:latin typeface="Aptos" panose="020B0004020202020204" pitchFamily="34" charset="0"/>
              </a:rPr>
              <a:t> </a:t>
            </a:r>
            <a:r>
              <a:rPr lang="it-IT" sz="1600" b="1" dirty="0" err="1">
                <a:solidFill>
                  <a:schemeClr val="accent3">
                    <a:lumMod val="50000"/>
                  </a:schemeClr>
                </a:solidFill>
                <a:latin typeface="Aptos" panose="020B0004020202020204" pitchFamily="34" charset="0"/>
              </a:rPr>
              <a:t>between</a:t>
            </a:r>
            <a:r>
              <a:rPr lang="it-IT" sz="1600" b="1" dirty="0">
                <a:solidFill>
                  <a:schemeClr val="accent3">
                    <a:lumMod val="50000"/>
                  </a:schemeClr>
                </a:solidFill>
                <a:latin typeface="Aptos" panose="020B0004020202020204" pitchFamily="34" charset="0"/>
              </a:rPr>
              <a:t> </a:t>
            </a:r>
            <a:r>
              <a:rPr lang="it-IT" sz="1600" b="1" dirty="0" err="1">
                <a:solidFill>
                  <a:schemeClr val="accent3">
                    <a:lumMod val="50000"/>
                  </a:schemeClr>
                </a:solidFill>
                <a:latin typeface="Aptos" panose="020B0004020202020204" pitchFamily="34" charset="0"/>
              </a:rPr>
              <a:t>grading</a:t>
            </a:r>
            <a:r>
              <a:rPr lang="it-IT" sz="1600" b="1" dirty="0">
                <a:solidFill>
                  <a:schemeClr val="accent3">
                    <a:lumMod val="50000"/>
                  </a:schemeClr>
                </a:solidFill>
                <a:latin typeface="Aptos" panose="020B0004020202020204" pitchFamily="34" charset="0"/>
              </a:rPr>
              <a:t> and formative </a:t>
            </a:r>
            <a:r>
              <a:rPr lang="it-IT" sz="1600" b="1" dirty="0" err="1">
                <a:solidFill>
                  <a:schemeClr val="accent3">
                    <a:lumMod val="50000"/>
                  </a:schemeClr>
                </a:solidFill>
                <a:latin typeface="Aptos" panose="020B0004020202020204" pitchFamily="34" charset="0"/>
              </a:rPr>
              <a:t>assessment</a:t>
            </a:r>
            <a:endParaRPr lang="it-IT" sz="1600" b="1" dirty="0">
              <a:solidFill>
                <a:schemeClr val="accent3">
                  <a:lumMod val="50000"/>
                </a:schemeClr>
              </a:solidFill>
              <a:latin typeface="Aptos" panose="020B0004020202020204" pitchFamily="34" charset="0"/>
            </a:endParaRPr>
          </a:p>
        </p:txBody>
      </p:sp>
      <p:sp>
        <p:nvSpPr>
          <p:cNvPr id="75" name="Esagono 74">
            <a:extLst>
              <a:ext uri="{FF2B5EF4-FFF2-40B4-BE49-F238E27FC236}">
                <a16:creationId xmlns:a16="http://schemas.microsoft.com/office/drawing/2014/main" id="{BEB8C0B9-5285-2FE4-98E1-D881FCC54D23}"/>
              </a:ext>
            </a:extLst>
          </p:cNvPr>
          <p:cNvSpPr/>
          <p:nvPr/>
        </p:nvSpPr>
        <p:spPr>
          <a:xfrm>
            <a:off x="6387110" y="5753100"/>
            <a:ext cx="1897100" cy="1425766"/>
          </a:xfrm>
          <a:prstGeom prst="hexagon">
            <a:avLst/>
          </a:prstGeom>
          <a:solidFill>
            <a:schemeClr val="accent3">
              <a:lumMod val="60000"/>
              <a:lumOff val="40000"/>
            </a:schemeClr>
          </a:solid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err="1">
                <a:solidFill>
                  <a:schemeClr val="accent3">
                    <a:lumMod val="50000"/>
                  </a:schemeClr>
                </a:solidFill>
                <a:latin typeface="Aptos" panose="020B0004020202020204" pitchFamily="34" charset="0"/>
              </a:rPr>
              <a:t>Problems</a:t>
            </a:r>
            <a:r>
              <a:rPr lang="it-IT" sz="1600" b="1" dirty="0">
                <a:solidFill>
                  <a:schemeClr val="accent3">
                    <a:lumMod val="50000"/>
                  </a:schemeClr>
                </a:solidFill>
                <a:latin typeface="Aptos" panose="020B0004020202020204" pitchFamily="34" charset="0"/>
              </a:rPr>
              <a:t> </a:t>
            </a:r>
            <a:r>
              <a:rPr lang="it-IT" sz="1600" b="1" dirty="0" err="1">
                <a:solidFill>
                  <a:schemeClr val="accent3">
                    <a:lumMod val="50000"/>
                  </a:schemeClr>
                </a:solidFill>
                <a:latin typeface="Aptos" panose="020B0004020202020204" pitchFamily="34" charset="0"/>
              </a:rPr>
              <a:t>related</a:t>
            </a:r>
            <a:r>
              <a:rPr lang="it-IT" sz="1600" b="1" dirty="0">
                <a:solidFill>
                  <a:schemeClr val="accent3">
                    <a:lumMod val="50000"/>
                  </a:schemeClr>
                </a:solidFill>
                <a:latin typeface="Aptos" panose="020B0004020202020204" pitchFamily="34" charset="0"/>
              </a:rPr>
              <a:t> to </a:t>
            </a:r>
            <a:r>
              <a:rPr lang="it-IT" sz="1600" b="1" dirty="0" err="1">
                <a:solidFill>
                  <a:schemeClr val="accent3">
                    <a:lumMod val="50000"/>
                  </a:schemeClr>
                </a:solidFill>
                <a:latin typeface="Aptos" panose="020B0004020202020204" pitchFamily="34" charset="0"/>
              </a:rPr>
              <a:t>objectivity</a:t>
            </a:r>
            <a:r>
              <a:rPr lang="it-IT" sz="1600" b="1" dirty="0">
                <a:solidFill>
                  <a:schemeClr val="accent3">
                    <a:lumMod val="50000"/>
                  </a:schemeClr>
                </a:solidFill>
                <a:latin typeface="Aptos" panose="020B0004020202020204" pitchFamily="34" charset="0"/>
              </a:rPr>
              <a:t> of </a:t>
            </a:r>
            <a:r>
              <a:rPr lang="it-IT" sz="1600" b="1" dirty="0" err="1">
                <a:solidFill>
                  <a:schemeClr val="accent3">
                    <a:lumMod val="50000"/>
                  </a:schemeClr>
                </a:solidFill>
                <a:latin typeface="Aptos" panose="020B0004020202020204" pitchFamily="34" charset="0"/>
              </a:rPr>
              <a:t>grading</a:t>
            </a:r>
            <a:r>
              <a:rPr lang="it-IT" sz="1600" b="1" dirty="0">
                <a:solidFill>
                  <a:schemeClr val="accent3">
                    <a:lumMod val="50000"/>
                  </a:schemeClr>
                </a:solidFill>
                <a:latin typeface="Aptos" panose="020B0004020202020204" pitchFamily="34" charset="0"/>
              </a:rPr>
              <a:t> </a:t>
            </a:r>
          </a:p>
        </p:txBody>
      </p:sp>
      <p:sp>
        <p:nvSpPr>
          <p:cNvPr id="77" name="Esagono 76">
            <a:extLst>
              <a:ext uri="{FF2B5EF4-FFF2-40B4-BE49-F238E27FC236}">
                <a16:creationId xmlns:a16="http://schemas.microsoft.com/office/drawing/2014/main" id="{F2C505BE-F7B6-1B57-FCD9-C5EC24DF1C87}"/>
              </a:ext>
            </a:extLst>
          </p:cNvPr>
          <p:cNvSpPr/>
          <p:nvPr/>
        </p:nvSpPr>
        <p:spPr>
          <a:xfrm>
            <a:off x="11669659" y="7318873"/>
            <a:ext cx="1724998" cy="1252295"/>
          </a:xfrm>
          <a:prstGeom prst="hexagon">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err="1">
                <a:solidFill>
                  <a:schemeClr val="accent3">
                    <a:lumMod val="50000"/>
                  </a:schemeClr>
                </a:solidFill>
                <a:latin typeface="Aptos" panose="020B0004020202020204" pitchFamily="34" charset="0"/>
              </a:rPr>
              <a:t>Selective</a:t>
            </a:r>
            <a:r>
              <a:rPr lang="it-IT" sz="1600" b="1" dirty="0">
                <a:solidFill>
                  <a:schemeClr val="accent3">
                    <a:lumMod val="50000"/>
                  </a:schemeClr>
                </a:solidFill>
                <a:latin typeface="Aptos" panose="020B0004020202020204" pitchFamily="34" charset="0"/>
              </a:rPr>
              <a:t>/Punitive</a:t>
            </a:r>
          </a:p>
        </p:txBody>
      </p:sp>
      <p:sp>
        <p:nvSpPr>
          <p:cNvPr id="79" name="Esagono 78">
            <a:extLst>
              <a:ext uri="{FF2B5EF4-FFF2-40B4-BE49-F238E27FC236}">
                <a16:creationId xmlns:a16="http://schemas.microsoft.com/office/drawing/2014/main" id="{221F24F8-4069-1F80-689B-AC4434B55902}"/>
              </a:ext>
            </a:extLst>
          </p:cNvPr>
          <p:cNvSpPr/>
          <p:nvPr/>
        </p:nvSpPr>
        <p:spPr>
          <a:xfrm>
            <a:off x="13169728" y="6515100"/>
            <a:ext cx="1833781" cy="1370268"/>
          </a:xfrm>
          <a:prstGeom prst="hexagon">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dirty="0">
                <a:solidFill>
                  <a:schemeClr val="accent3">
                    <a:lumMod val="50000"/>
                  </a:schemeClr>
                </a:solidFill>
                <a:latin typeface="Aptos" panose="020B0004020202020204" pitchFamily="34" charset="0"/>
              </a:rPr>
              <a:t>Educational</a:t>
            </a:r>
          </a:p>
        </p:txBody>
      </p:sp>
      <p:sp>
        <p:nvSpPr>
          <p:cNvPr id="7" name="Esagono 6">
            <a:extLst>
              <a:ext uri="{FF2B5EF4-FFF2-40B4-BE49-F238E27FC236}">
                <a16:creationId xmlns:a16="http://schemas.microsoft.com/office/drawing/2014/main" id="{1FEC1C83-E11A-3EBC-F59E-70AEE7388587}"/>
              </a:ext>
            </a:extLst>
          </p:cNvPr>
          <p:cNvSpPr/>
          <p:nvPr/>
        </p:nvSpPr>
        <p:spPr>
          <a:xfrm>
            <a:off x="11035310" y="465104"/>
            <a:ext cx="1973366" cy="1200445"/>
          </a:xfrm>
          <a:prstGeom prst="hexagon">
            <a:avLst/>
          </a:prstGeom>
          <a:solidFill>
            <a:schemeClr val="accent3">
              <a:lumMod val="40000"/>
              <a:lumOff val="60000"/>
            </a:schemeClr>
          </a:solidFill>
          <a:ln>
            <a:solidFill>
              <a:schemeClr val="accent3">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b="1" dirty="0">
                <a:solidFill>
                  <a:schemeClr val="accent3">
                    <a:lumMod val="50000"/>
                  </a:schemeClr>
                </a:solidFill>
                <a:latin typeface="Aptos" panose="020B0004020202020204" pitchFamily="34" charset="0"/>
              </a:rPr>
              <a:t>Negative </a:t>
            </a:r>
            <a:r>
              <a:rPr lang="it-IT" sz="1400" b="1" dirty="0" err="1">
                <a:solidFill>
                  <a:schemeClr val="accent3">
                    <a:lumMod val="50000"/>
                  </a:schemeClr>
                </a:solidFill>
                <a:latin typeface="Aptos" panose="020B0004020202020204" pitchFamily="34" charset="0"/>
              </a:rPr>
              <a:t>consequences</a:t>
            </a:r>
            <a:r>
              <a:rPr lang="it-IT" sz="1400" b="1" dirty="0">
                <a:solidFill>
                  <a:schemeClr val="accent3">
                    <a:lumMod val="50000"/>
                  </a:schemeClr>
                </a:solidFill>
                <a:latin typeface="Aptos" panose="020B0004020202020204" pitchFamily="34" charset="0"/>
              </a:rPr>
              <a:t> for </a:t>
            </a:r>
            <a:r>
              <a:rPr lang="it-IT" sz="1400" b="1" dirty="0" err="1">
                <a:solidFill>
                  <a:schemeClr val="accent3">
                    <a:lumMod val="50000"/>
                  </a:schemeClr>
                </a:solidFill>
                <a:latin typeface="Aptos" panose="020B0004020202020204" pitchFamily="34" charset="0"/>
              </a:rPr>
              <a:t>students</a:t>
            </a:r>
            <a:endParaRPr lang="it-IT" sz="1400" b="1" dirty="0">
              <a:solidFill>
                <a:schemeClr val="accent3">
                  <a:lumMod val="50000"/>
                </a:schemeClr>
              </a:solidFill>
              <a:latin typeface="Aptos" panose="020B0004020202020204" pitchFamily="34" charset="0"/>
            </a:endParaRPr>
          </a:p>
        </p:txBody>
      </p:sp>
      <p:sp>
        <p:nvSpPr>
          <p:cNvPr id="9" name="Esagono 8">
            <a:extLst>
              <a:ext uri="{FF2B5EF4-FFF2-40B4-BE49-F238E27FC236}">
                <a16:creationId xmlns:a16="http://schemas.microsoft.com/office/drawing/2014/main" id="{E25110EE-295B-6D42-9A0E-73B1BEF1998A}"/>
              </a:ext>
            </a:extLst>
          </p:cNvPr>
          <p:cNvSpPr/>
          <p:nvPr/>
        </p:nvSpPr>
        <p:spPr>
          <a:xfrm>
            <a:off x="9397837" y="1045844"/>
            <a:ext cx="1798506" cy="1352920"/>
          </a:xfrm>
          <a:prstGeom prst="hexagon">
            <a:avLst/>
          </a:prstGeom>
          <a:solidFill>
            <a:schemeClr val="accent3">
              <a:lumMod val="40000"/>
              <a:lumOff val="60000"/>
            </a:schemeClr>
          </a:solidFill>
          <a:ln>
            <a:solidFill>
              <a:schemeClr val="accent3">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b="1" dirty="0" err="1">
                <a:solidFill>
                  <a:schemeClr val="accent3">
                    <a:lumMod val="50000"/>
                  </a:schemeClr>
                </a:solidFill>
                <a:latin typeface="Aptos" panose="020B0004020202020204" pitchFamily="34" charset="0"/>
              </a:rPr>
              <a:t>Errors</a:t>
            </a:r>
            <a:r>
              <a:rPr lang="it-IT" sz="1400" b="1" dirty="0">
                <a:solidFill>
                  <a:schemeClr val="accent3">
                    <a:lumMod val="50000"/>
                  </a:schemeClr>
                </a:solidFill>
                <a:latin typeface="Aptos" panose="020B0004020202020204" pitchFamily="34" charset="0"/>
              </a:rPr>
              <a:t>’ </a:t>
            </a:r>
            <a:r>
              <a:rPr lang="it-IT" sz="1400" b="1" dirty="0" err="1">
                <a:solidFill>
                  <a:schemeClr val="accent3">
                    <a:lumMod val="50000"/>
                  </a:schemeClr>
                </a:solidFill>
                <a:latin typeface="Aptos" panose="020B0004020202020204" pitchFamily="34" charset="0"/>
              </a:rPr>
              <a:t>perceptions</a:t>
            </a:r>
            <a:endParaRPr lang="it-IT" sz="1400" b="1" dirty="0">
              <a:solidFill>
                <a:schemeClr val="accent3">
                  <a:lumMod val="50000"/>
                </a:schemeClr>
              </a:solidFill>
              <a:latin typeface="Aptos" panose="020B0004020202020204" pitchFamily="34" charset="0"/>
            </a:endParaRPr>
          </a:p>
        </p:txBody>
      </p:sp>
      <p:sp>
        <p:nvSpPr>
          <p:cNvPr id="8" name="Esagono 7">
            <a:extLst>
              <a:ext uri="{FF2B5EF4-FFF2-40B4-BE49-F238E27FC236}">
                <a16:creationId xmlns:a16="http://schemas.microsoft.com/office/drawing/2014/main" id="{34F77F62-8B98-C83F-2A2A-C3ED82630099}"/>
              </a:ext>
            </a:extLst>
          </p:cNvPr>
          <p:cNvSpPr/>
          <p:nvPr/>
        </p:nvSpPr>
        <p:spPr>
          <a:xfrm>
            <a:off x="15795035" y="2095500"/>
            <a:ext cx="2340565" cy="1981200"/>
          </a:xfrm>
          <a:prstGeom prst="hexagon">
            <a:avLst/>
          </a:prstGeom>
          <a:solidFill>
            <a:schemeClr val="accent2">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000" b="1" dirty="0" err="1">
                <a:solidFill>
                  <a:schemeClr val="accent2"/>
                </a:solidFill>
                <a:latin typeface="Aptos" panose="020B0004020202020204" pitchFamily="34" charset="0"/>
              </a:rPr>
              <a:t>Parents’role</a:t>
            </a:r>
            <a:endParaRPr lang="it-IT" sz="2000" b="1" dirty="0">
              <a:solidFill>
                <a:schemeClr val="accent2"/>
              </a:solidFill>
              <a:latin typeface="Aptos" panose="020B00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7"/>
                                        </p:tgtEl>
                                        <p:attrNameLst>
                                          <p:attrName>style.visibility</p:attrName>
                                        </p:attrNameLst>
                                      </p:cBhvr>
                                      <p:to>
                                        <p:strVal val="visible"/>
                                      </p:to>
                                    </p:set>
                                    <p:animEffect transition="in" filter="fade">
                                      <p:cBhvr>
                                        <p:cTn id="10" dur="500"/>
                                        <p:tgtEl>
                                          <p:spTgt spid="6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fade">
                                      <p:cBhvr>
                                        <p:cTn id="13" dur="500"/>
                                        <p:tgtEl>
                                          <p:spTgt spid="6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500"/>
                                        <p:tgtEl>
                                          <p:spTgt spid="5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fade">
                                      <p:cBhvr>
                                        <p:cTn id="21" dur="500"/>
                                        <p:tgtEl>
                                          <p:spTgt spid="7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9"/>
                                        </p:tgtEl>
                                        <p:attrNameLst>
                                          <p:attrName>style.visibility</p:attrName>
                                        </p:attrNameLst>
                                      </p:cBhvr>
                                      <p:to>
                                        <p:strVal val="visible"/>
                                      </p:to>
                                    </p:set>
                                    <p:animEffect transition="in" filter="fade">
                                      <p:cBhvr>
                                        <p:cTn id="24" dur="500"/>
                                        <p:tgtEl>
                                          <p:spTgt spid="7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fade">
                                      <p:cBhvr>
                                        <p:cTn id="29" dur="500"/>
                                        <p:tgtEl>
                                          <p:spTgt spid="5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5"/>
                                        </p:tgtEl>
                                        <p:attrNameLst>
                                          <p:attrName>style.visibility</p:attrName>
                                        </p:attrNameLst>
                                      </p:cBhvr>
                                      <p:to>
                                        <p:strVal val="visible"/>
                                      </p:to>
                                    </p:set>
                                    <p:animEffect transition="in" filter="fade">
                                      <p:cBhvr>
                                        <p:cTn id="32" dur="500"/>
                                        <p:tgtEl>
                                          <p:spTgt spid="7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fade">
                                      <p:cBhvr>
                                        <p:cTn id="35" dur="500"/>
                                        <p:tgtEl>
                                          <p:spTgt spid="6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71"/>
                                        </p:tgtEl>
                                        <p:attrNameLst>
                                          <p:attrName>style.visibility</p:attrName>
                                        </p:attrNameLst>
                                      </p:cBhvr>
                                      <p:to>
                                        <p:strVal val="visible"/>
                                      </p:to>
                                    </p:set>
                                    <p:animEffect transition="in" filter="fade">
                                      <p:cBhvr>
                                        <p:cTn id="38" dur="500"/>
                                        <p:tgtEl>
                                          <p:spTgt spid="7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fade">
                                      <p:cBhvr>
                                        <p:cTn id="41" dur="500"/>
                                        <p:tgtEl>
                                          <p:spTgt spid="7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500"/>
                                        <p:tgtEl>
                                          <p:spTgt spid="5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500"/>
                                        <p:tgtEl>
                                          <p:spTgt spid="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9"/>
                                        </p:tgtEl>
                                        <p:attrNameLst>
                                          <p:attrName>style.visibility</p:attrName>
                                        </p:attrNameLst>
                                      </p:cBhvr>
                                      <p:to>
                                        <p:strVal val="visible"/>
                                      </p:to>
                                    </p:set>
                                    <p:animEffect transition="in" filter="fade">
                                      <p:cBhvr>
                                        <p:cTn id="57" dur="500"/>
                                        <p:tgtEl>
                                          <p:spTgt spid="5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500"/>
                                        <p:tgtEl>
                                          <p:spTgt spid="5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1" grpId="0" animBg="1"/>
      <p:bldP spid="53" grpId="0" animBg="1"/>
      <p:bldP spid="55" grpId="0" animBg="1"/>
      <p:bldP spid="57" grpId="0" animBg="1"/>
      <p:bldP spid="59" grpId="0" animBg="1"/>
      <p:bldP spid="65" grpId="0" animBg="1"/>
      <p:bldP spid="67" grpId="0" animBg="1"/>
      <p:bldP spid="69" grpId="0" animBg="1"/>
      <p:bldP spid="71" grpId="0" animBg="1"/>
      <p:bldP spid="73" grpId="0" animBg="1"/>
      <p:bldP spid="75" grpId="0" animBg="1"/>
      <p:bldP spid="77" grpId="0" animBg="1"/>
      <p:bldP spid="79" grpId="0" animBg="1"/>
      <p:bldP spid="7" grpId="0" animBg="1"/>
      <p:bldP spid="9"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A7157"/>
        </a:solidFill>
        <a:effectLst/>
      </p:bgPr>
    </p:bg>
    <p:spTree>
      <p:nvGrpSpPr>
        <p:cNvPr id="1" name=""/>
        <p:cNvGrpSpPr/>
        <p:nvPr/>
      </p:nvGrpSpPr>
      <p:grpSpPr>
        <a:xfrm>
          <a:off x="0" y="0"/>
          <a:ext cx="0" cy="0"/>
          <a:chOff x="0" y="0"/>
          <a:chExt cx="0" cy="0"/>
        </a:xfrm>
      </p:grpSpPr>
      <p:sp>
        <p:nvSpPr>
          <p:cNvPr id="4" name="TextBox 4"/>
          <p:cNvSpPr txBox="1"/>
          <p:nvPr/>
        </p:nvSpPr>
        <p:spPr>
          <a:xfrm>
            <a:off x="672287" y="0"/>
            <a:ext cx="3892531" cy="2548082"/>
          </a:xfrm>
          <a:prstGeom prst="rect">
            <a:avLst/>
          </a:prstGeom>
          <a:solidFill>
            <a:schemeClr val="accent3">
              <a:lumMod val="40000"/>
              <a:lumOff val="60000"/>
            </a:schemeClr>
          </a:solidFill>
          <a:ln>
            <a:solidFill>
              <a:schemeClr val="accent3">
                <a:lumMod val="40000"/>
                <a:lumOff val="60000"/>
              </a:schemeClr>
            </a:solidFill>
          </a:ln>
        </p:spPr>
        <p:txBody>
          <a:bodyPr lIns="50800" tIns="50800" rIns="50800" bIns="50800" rtlCol="0" anchor="ctr"/>
          <a:lstStyle/>
          <a:p>
            <a:pPr algn="ctr">
              <a:lnSpc>
                <a:spcPts val="1960"/>
              </a:lnSpc>
            </a:pPr>
            <a:r>
              <a:rPr lang="it-IT" sz="3600" b="1" dirty="0" err="1">
                <a:solidFill>
                  <a:schemeClr val="accent3">
                    <a:lumMod val="50000"/>
                  </a:schemeClr>
                </a:solidFill>
                <a:latin typeface="Aptos" panose="020B0004020202020204" pitchFamily="34" charset="0"/>
              </a:rPr>
              <a:t>Ambivalent</a:t>
            </a:r>
            <a:endParaRPr lang="it-IT" sz="3600" b="1" dirty="0">
              <a:solidFill>
                <a:schemeClr val="accent3">
                  <a:lumMod val="50000"/>
                </a:schemeClr>
              </a:solidFill>
              <a:latin typeface="Aptos" panose="020B0004020202020204" pitchFamily="34" charset="0"/>
            </a:endParaRPr>
          </a:p>
          <a:p>
            <a:pPr algn="ctr">
              <a:lnSpc>
                <a:spcPts val="1960"/>
              </a:lnSpc>
            </a:pPr>
            <a:endParaRPr lang="it-IT" sz="3600" b="1" dirty="0">
              <a:solidFill>
                <a:schemeClr val="accent3">
                  <a:lumMod val="50000"/>
                </a:schemeClr>
              </a:solidFill>
              <a:latin typeface="Aptos" panose="020B0004020202020204" pitchFamily="34" charset="0"/>
            </a:endParaRPr>
          </a:p>
          <a:p>
            <a:pPr algn="ctr">
              <a:lnSpc>
                <a:spcPts val="1960"/>
              </a:lnSpc>
            </a:pPr>
            <a:r>
              <a:rPr lang="it-IT" sz="3600" b="1" dirty="0">
                <a:solidFill>
                  <a:schemeClr val="accent3">
                    <a:lumMod val="50000"/>
                  </a:schemeClr>
                </a:solidFill>
                <a:latin typeface="Aptos" panose="020B0004020202020204" pitchFamily="34" charset="0"/>
              </a:rPr>
              <a:t> </a:t>
            </a:r>
            <a:r>
              <a:rPr lang="it-IT" sz="3600" b="1" dirty="0" err="1">
                <a:solidFill>
                  <a:schemeClr val="accent3">
                    <a:lumMod val="50000"/>
                  </a:schemeClr>
                </a:solidFill>
                <a:latin typeface="Aptos" panose="020B0004020202020204" pitchFamily="34" charset="0"/>
              </a:rPr>
              <a:t>attitudes</a:t>
            </a:r>
            <a:r>
              <a:rPr lang="it-IT" sz="3600" b="1" dirty="0">
                <a:solidFill>
                  <a:schemeClr val="accent3">
                    <a:lumMod val="50000"/>
                  </a:schemeClr>
                </a:solidFill>
                <a:latin typeface="Aptos" panose="020B0004020202020204" pitchFamily="34" charset="0"/>
              </a:rPr>
              <a:t> </a:t>
            </a:r>
            <a:r>
              <a:rPr lang="it-IT" sz="3600" b="1" dirty="0" err="1">
                <a:solidFill>
                  <a:schemeClr val="accent3">
                    <a:lumMod val="50000"/>
                  </a:schemeClr>
                </a:solidFill>
                <a:latin typeface="Aptos" panose="020B0004020202020204" pitchFamily="34" charset="0"/>
              </a:rPr>
              <a:t>towards</a:t>
            </a:r>
            <a:endParaRPr lang="it-IT" sz="3600" b="1" dirty="0">
              <a:solidFill>
                <a:schemeClr val="accent3">
                  <a:lumMod val="50000"/>
                </a:schemeClr>
              </a:solidFill>
              <a:latin typeface="Aptos" panose="020B0004020202020204" pitchFamily="34" charset="0"/>
            </a:endParaRPr>
          </a:p>
          <a:p>
            <a:pPr algn="ctr"/>
            <a:r>
              <a:rPr lang="it-IT" sz="3600" b="1" dirty="0" err="1">
                <a:solidFill>
                  <a:schemeClr val="accent3">
                    <a:lumMod val="50000"/>
                  </a:schemeClr>
                </a:solidFill>
                <a:latin typeface="Aptos" panose="020B0004020202020204" pitchFamily="34" charset="0"/>
              </a:rPr>
              <a:t>grading</a:t>
            </a:r>
            <a:endParaRPr lang="it-IT" sz="3600" b="1" dirty="0">
              <a:solidFill>
                <a:schemeClr val="accent3">
                  <a:lumMod val="50000"/>
                </a:schemeClr>
              </a:solidFill>
              <a:latin typeface="Aptos" panose="020B0004020202020204" pitchFamily="34" charset="0"/>
            </a:endParaRPr>
          </a:p>
          <a:p>
            <a:pPr algn="ctr">
              <a:lnSpc>
                <a:spcPts val="1960"/>
              </a:lnSpc>
            </a:pPr>
            <a:endParaRPr sz="3600" dirty="0">
              <a:latin typeface="Aptos" panose="020B0004020202020204" pitchFamily="34" charset="0"/>
            </a:endParaRPr>
          </a:p>
        </p:txBody>
      </p:sp>
      <p:sp>
        <p:nvSpPr>
          <p:cNvPr id="14" name="TextBox 14"/>
          <p:cNvSpPr txBox="1"/>
          <p:nvPr/>
        </p:nvSpPr>
        <p:spPr>
          <a:xfrm>
            <a:off x="666750" y="8469298"/>
            <a:ext cx="8324850" cy="1381125"/>
          </a:xfrm>
          <a:prstGeom prst="rect">
            <a:avLst/>
          </a:prstGeom>
        </p:spPr>
        <p:txBody>
          <a:bodyPr lIns="0" tIns="0" rIns="0" bIns="0" rtlCol="0" anchor="t">
            <a:spAutoFit/>
          </a:bodyPr>
          <a:lstStyle/>
          <a:p>
            <a:pPr algn="l">
              <a:lnSpc>
                <a:spcPts val="10800"/>
              </a:lnSpc>
            </a:pPr>
            <a:r>
              <a:rPr lang="en-US" sz="9000">
                <a:solidFill>
                  <a:srgbClr val="FFCAD5"/>
                </a:solidFill>
                <a:latin typeface="Anton"/>
                <a:ea typeface="Anton"/>
                <a:cs typeface="Anton"/>
                <a:sym typeface="Anton"/>
              </a:rPr>
              <a:t>RESULTS</a:t>
            </a:r>
            <a:endParaRPr lang="en-US" sz="9000" dirty="0">
              <a:solidFill>
                <a:srgbClr val="FFCAD5"/>
              </a:solidFill>
              <a:latin typeface="Anton"/>
              <a:ea typeface="Anton"/>
              <a:cs typeface="Anton"/>
              <a:sym typeface="Anton"/>
            </a:endParaRPr>
          </a:p>
        </p:txBody>
      </p:sp>
      <p:grpSp>
        <p:nvGrpSpPr>
          <p:cNvPr id="39" name="Gruppo 38">
            <a:extLst>
              <a:ext uri="{FF2B5EF4-FFF2-40B4-BE49-F238E27FC236}">
                <a16:creationId xmlns:a16="http://schemas.microsoft.com/office/drawing/2014/main" id="{972F1BB4-455E-6B28-316D-E66E2BC8EA58}"/>
              </a:ext>
            </a:extLst>
          </p:cNvPr>
          <p:cNvGrpSpPr/>
          <p:nvPr/>
        </p:nvGrpSpPr>
        <p:grpSpPr>
          <a:xfrm>
            <a:off x="9118899" y="7982639"/>
            <a:ext cx="4285624" cy="2343049"/>
            <a:chOff x="9152655" y="5905499"/>
            <a:chExt cx="4263210" cy="2343049"/>
          </a:xfrm>
        </p:grpSpPr>
        <p:grpSp>
          <p:nvGrpSpPr>
            <p:cNvPr id="11" name="Group 11"/>
            <p:cNvGrpSpPr/>
            <p:nvPr/>
          </p:nvGrpSpPr>
          <p:grpSpPr>
            <a:xfrm>
              <a:off x="9152655" y="5905499"/>
              <a:ext cx="4263210" cy="2343049"/>
              <a:chOff x="0" y="0"/>
              <a:chExt cx="1056138" cy="2604283"/>
            </a:xfrm>
          </p:grpSpPr>
          <p:sp>
            <p:nvSpPr>
              <p:cNvPr id="12" name="Freeform 12"/>
              <p:cNvSpPr/>
              <p:nvPr/>
            </p:nvSpPr>
            <p:spPr>
              <a:xfrm>
                <a:off x="0" y="0"/>
                <a:ext cx="1056138" cy="2604283"/>
              </a:xfrm>
              <a:custGeom>
                <a:avLst/>
                <a:gdLst/>
                <a:ahLst/>
                <a:cxnLst/>
                <a:rect l="l" t="t" r="r" b="b"/>
                <a:pathLst>
                  <a:path w="1056138" h="2604283">
                    <a:moveTo>
                      <a:pt x="0" y="0"/>
                    </a:moveTo>
                    <a:lnTo>
                      <a:pt x="1056138" y="0"/>
                    </a:lnTo>
                    <a:lnTo>
                      <a:pt x="1056138" y="2604283"/>
                    </a:lnTo>
                    <a:lnTo>
                      <a:pt x="0" y="2604283"/>
                    </a:lnTo>
                    <a:close/>
                  </a:path>
                </a:pathLst>
              </a:custGeom>
              <a:solidFill>
                <a:schemeClr val="accent3">
                  <a:lumMod val="20000"/>
                  <a:lumOff val="80000"/>
                </a:schemeClr>
              </a:solidFill>
            </p:spPr>
            <p:txBody>
              <a:bodyPr/>
              <a:lstStyle/>
              <a:p>
                <a:endParaRPr lang="it-IT"/>
              </a:p>
            </p:txBody>
          </p:sp>
          <p:sp>
            <p:nvSpPr>
              <p:cNvPr id="13" name="TextBox 13"/>
              <p:cNvSpPr txBox="1"/>
              <p:nvPr/>
            </p:nvSpPr>
            <p:spPr>
              <a:xfrm>
                <a:off x="0" y="-28575"/>
                <a:ext cx="1056138" cy="2632858"/>
              </a:xfrm>
              <a:prstGeom prst="rect">
                <a:avLst/>
              </a:prstGeom>
            </p:spPr>
            <p:txBody>
              <a:bodyPr lIns="50800" tIns="50800" rIns="50800" bIns="50800" rtlCol="0" anchor="ctr"/>
              <a:lstStyle/>
              <a:p>
                <a:pPr algn="ctr">
                  <a:lnSpc>
                    <a:spcPts val="1960"/>
                  </a:lnSpc>
                </a:pPr>
                <a:endParaRPr/>
              </a:p>
            </p:txBody>
          </p:sp>
        </p:grpSp>
        <p:sp>
          <p:nvSpPr>
            <p:cNvPr id="3" name="CasellaDiTesto 2">
              <a:extLst>
                <a:ext uri="{FF2B5EF4-FFF2-40B4-BE49-F238E27FC236}">
                  <a16:creationId xmlns:a16="http://schemas.microsoft.com/office/drawing/2014/main" id="{314FA6CD-22A4-ACFC-B4A8-A3845055F0D1}"/>
                </a:ext>
              </a:extLst>
            </p:cNvPr>
            <p:cNvSpPr txBox="1"/>
            <p:nvPr/>
          </p:nvSpPr>
          <p:spPr>
            <a:xfrm>
              <a:off x="9425598" y="6536641"/>
              <a:ext cx="3833357" cy="1200329"/>
            </a:xfrm>
            <a:prstGeom prst="rect">
              <a:avLst/>
            </a:prstGeom>
            <a:noFill/>
          </p:spPr>
          <p:txBody>
            <a:bodyPr wrap="square">
              <a:spAutoFit/>
            </a:bodyPr>
            <a:lstStyle/>
            <a:p>
              <a:pPr algn="ctr"/>
              <a:r>
                <a:rPr lang="it-IT" sz="3600" b="1" dirty="0" err="1">
                  <a:solidFill>
                    <a:schemeClr val="accent3"/>
                  </a:solidFill>
                  <a:latin typeface="Aptos" panose="020B0004020202020204" pitchFamily="34" charset="0"/>
                </a:rPr>
                <a:t>Functions</a:t>
              </a:r>
              <a:r>
                <a:rPr lang="it-IT" sz="3600" b="1" dirty="0">
                  <a:solidFill>
                    <a:schemeClr val="accent3"/>
                  </a:solidFill>
                  <a:latin typeface="Aptos" panose="020B0004020202020204" pitchFamily="34" charset="0"/>
                </a:rPr>
                <a:t> of  </a:t>
              </a:r>
              <a:r>
                <a:rPr lang="it-IT" sz="3600" b="1" dirty="0" err="1">
                  <a:solidFill>
                    <a:schemeClr val="accent3"/>
                  </a:solidFill>
                  <a:latin typeface="Aptos" panose="020B0004020202020204" pitchFamily="34" charset="0"/>
                </a:rPr>
                <a:t>grading</a:t>
              </a:r>
              <a:endParaRPr lang="it-IT" sz="3600" b="1" dirty="0">
                <a:solidFill>
                  <a:schemeClr val="accent3"/>
                </a:solidFill>
                <a:latin typeface="Aptos" panose="020B0004020202020204" pitchFamily="34" charset="0"/>
              </a:endParaRPr>
            </a:p>
          </p:txBody>
        </p:sp>
      </p:grpSp>
      <p:grpSp>
        <p:nvGrpSpPr>
          <p:cNvPr id="2" name="Gruppo 1">
            <a:extLst>
              <a:ext uri="{FF2B5EF4-FFF2-40B4-BE49-F238E27FC236}">
                <a16:creationId xmlns:a16="http://schemas.microsoft.com/office/drawing/2014/main" id="{BFB7DB44-4BFC-92E2-4DDF-D227E56E59F5}"/>
              </a:ext>
            </a:extLst>
          </p:cNvPr>
          <p:cNvGrpSpPr/>
          <p:nvPr/>
        </p:nvGrpSpPr>
        <p:grpSpPr>
          <a:xfrm>
            <a:off x="666750" y="2791479"/>
            <a:ext cx="8217262" cy="5019021"/>
            <a:chOff x="666750" y="2791479"/>
            <a:chExt cx="8161926" cy="5447646"/>
          </a:xfrm>
        </p:grpSpPr>
        <p:grpSp>
          <p:nvGrpSpPr>
            <p:cNvPr id="33" name="Gruppo 32">
              <a:extLst>
                <a:ext uri="{FF2B5EF4-FFF2-40B4-BE49-F238E27FC236}">
                  <a16:creationId xmlns:a16="http://schemas.microsoft.com/office/drawing/2014/main" id="{077A65FD-0ECE-57EE-F4CE-68BCC5A00FEA}"/>
                </a:ext>
              </a:extLst>
            </p:cNvPr>
            <p:cNvGrpSpPr/>
            <p:nvPr/>
          </p:nvGrpSpPr>
          <p:grpSpPr>
            <a:xfrm>
              <a:off x="666750" y="2791479"/>
              <a:ext cx="8161926" cy="5447646"/>
              <a:chOff x="678813" y="2791479"/>
              <a:chExt cx="8389742" cy="5447646"/>
            </a:xfrm>
          </p:grpSpPr>
          <p:grpSp>
            <p:nvGrpSpPr>
              <p:cNvPr id="5" name="Group 5"/>
              <p:cNvGrpSpPr/>
              <p:nvPr/>
            </p:nvGrpSpPr>
            <p:grpSpPr>
              <a:xfrm>
                <a:off x="678813" y="2791479"/>
                <a:ext cx="4022088" cy="5447646"/>
                <a:chOff x="0" y="0"/>
                <a:chExt cx="1059315" cy="2132658"/>
              </a:xfrm>
              <a:solidFill>
                <a:schemeClr val="accent2">
                  <a:lumMod val="20000"/>
                  <a:lumOff val="80000"/>
                </a:schemeClr>
              </a:solidFill>
            </p:grpSpPr>
            <p:sp>
              <p:nvSpPr>
                <p:cNvPr id="6" name="Freeform 6"/>
                <p:cNvSpPr/>
                <p:nvPr/>
              </p:nvSpPr>
              <p:spPr>
                <a:xfrm>
                  <a:off x="0" y="0"/>
                  <a:ext cx="1059315" cy="2132658"/>
                </a:xfrm>
                <a:custGeom>
                  <a:avLst/>
                  <a:gdLst/>
                  <a:ahLst/>
                  <a:cxnLst/>
                  <a:rect l="l" t="t" r="r" b="b"/>
                  <a:pathLst>
                    <a:path w="1059315" h="2132658">
                      <a:moveTo>
                        <a:pt x="0" y="0"/>
                      </a:moveTo>
                      <a:lnTo>
                        <a:pt x="1059315" y="0"/>
                      </a:lnTo>
                      <a:lnTo>
                        <a:pt x="1059315" y="2132658"/>
                      </a:lnTo>
                      <a:lnTo>
                        <a:pt x="0" y="2132658"/>
                      </a:lnTo>
                      <a:close/>
                    </a:path>
                  </a:pathLst>
                </a:custGeom>
                <a:grpFill/>
              </p:spPr>
              <p:txBody>
                <a:bodyPr/>
                <a:lstStyle/>
                <a:p>
                  <a:endParaRPr lang="it-IT"/>
                </a:p>
              </p:txBody>
            </p:sp>
            <p:sp>
              <p:nvSpPr>
                <p:cNvPr id="7" name="TextBox 7"/>
                <p:cNvSpPr txBox="1"/>
                <p:nvPr/>
              </p:nvSpPr>
              <p:spPr>
                <a:xfrm>
                  <a:off x="0" y="-28575"/>
                  <a:ext cx="1059315" cy="2161233"/>
                </a:xfrm>
                <a:prstGeom prst="rect">
                  <a:avLst/>
                </a:prstGeom>
                <a:grpFill/>
              </p:spPr>
              <p:txBody>
                <a:bodyPr lIns="50800" tIns="50800" rIns="50800" bIns="50800" rtlCol="0" anchor="ctr"/>
                <a:lstStyle/>
                <a:p>
                  <a:pPr algn="ctr">
                    <a:lnSpc>
                      <a:spcPts val="1960"/>
                    </a:lnSpc>
                  </a:pPr>
                  <a:endParaRPr dirty="0"/>
                </a:p>
              </p:txBody>
            </p:sp>
          </p:grpSp>
          <p:sp>
            <p:nvSpPr>
              <p:cNvPr id="28" name="TextBox 7">
                <a:extLst>
                  <a:ext uri="{FF2B5EF4-FFF2-40B4-BE49-F238E27FC236}">
                    <a16:creationId xmlns:a16="http://schemas.microsoft.com/office/drawing/2014/main" id="{A144937F-EDC4-4764-43C2-26A342EE6D5E}"/>
                  </a:ext>
                </a:extLst>
              </p:cNvPr>
              <p:cNvSpPr txBox="1"/>
              <p:nvPr/>
            </p:nvSpPr>
            <p:spPr>
              <a:xfrm rot="16200000">
                <a:off x="4380928" y="3551496"/>
                <a:ext cx="4022088" cy="5353166"/>
              </a:xfrm>
              <a:prstGeom prst="rect">
                <a:avLst/>
              </a:prstGeom>
              <a:solidFill>
                <a:schemeClr val="accent2">
                  <a:lumMod val="20000"/>
                  <a:lumOff val="80000"/>
                </a:schemeClr>
              </a:solidFill>
            </p:spPr>
            <p:txBody>
              <a:bodyPr lIns="50800" tIns="50800" rIns="50800" bIns="50800" rtlCol="0" anchor="ctr"/>
              <a:lstStyle/>
              <a:p>
                <a:pPr algn="ctr">
                  <a:lnSpc>
                    <a:spcPts val="1960"/>
                  </a:lnSpc>
                </a:pPr>
                <a:endParaRPr dirty="0"/>
              </a:p>
            </p:txBody>
          </p:sp>
        </p:grpSp>
        <p:sp>
          <p:nvSpPr>
            <p:cNvPr id="32" name="CasellaDiTesto 31">
              <a:extLst>
                <a:ext uri="{FF2B5EF4-FFF2-40B4-BE49-F238E27FC236}">
                  <a16:creationId xmlns:a16="http://schemas.microsoft.com/office/drawing/2014/main" id="{4CBE668D-48AA-EF14-74D4-C4BC8DDC4A84}"/>
                </a:ext>
              </a:extLst>
            </p:cNvPr>
            <p:cNvSpPr txBox="1"/>
            <p:nvPr/>
          </p:nvSpPr>
          <p:spPr>
            <a:xfrm>
              <a:off x="975999" y="3175872"/>
              <a:ext cx="3422150" cy="901964"/>
            </a:xfrm>
            <a:prstGeom prst="rect">
              <a:avLst/>
            </a:prstGeom>
            <a:noFill/>
          </p:spPr>
          <p:txBody>
            <a:bodyPr wrap="square" rtlCol="0">
              <a:spAutoFit/>
            </a:bodyPr>
            <a:lstStyle/>
            <a:p>
              <a:pPr algn="ctr"/>
              <a:r>
                <a:rPr lang="it-IT" sz="2400" b="1" dirty="0">
                  <a:latin typeface="Aptos" panose="020B0004020202020204" pitchFamily="34" charset="0"/>
                </a:rPr>
                <a:t>Negative </a:t>
              </a:r>
              <a:r>
                <a:rPr lang="it-IT" sz="2400" b="1" dirty="0" err="1">
                  <a:latin typeface="Aptos" panose="020B0004020202020204" pitchFamily="34" charset="0"/>
                </a:rPr>
                <a:t>attitudes</a:t>
              </a:r>
              <a:r>
                <a:rPr lang="it-IT" sz="2400" b="1" dirty="0">
                  <a:latin typeface="Aptos" panose="020B0004020202020204" pitchFamily="34" charset="0"/>
                </a:rPr>
                <a:t> </a:t>
              </a:r>
              <a:r>
                <a:rPr lang="it-IT" sz="2400" b="1" dirty="0" err="1">
                  <a:latin typeface="Aptos" panose="020B0004020202020204" pitchFamily="34" charset="0"/>
                </a:rPr>
                <a:t>towards</a:t>
              </a:r>
              <a:r>
                <a:rPr lang="it-IT" sz="2400" b="1" dirty="0">
                  <a:latin typeface="Aptos" panose="020B0004020202020204" pitchFamily="34" charset="0"/>
                </a:rPr>
                <a:t> </a:t>
              </a:r>
              <a:r>
                <a:rPr lang="it-IT" sz="2400" b="1" dirty="0" err="1">
                  <a:latin typeface="Aptos" panose="020B0004020202020204" pitchFamily="34" charset="0"/>
                </a:rPr>
                <a:t>grading</a:t>
              </a:r>
              <a:endParaRPr lang="it-IT" sz="2400" b="1" dirty="0">
                <a:latin typeface="Aptos" panose="020B0004020202020204" pitchFamily="34" charset="0"/>
              </a:endParaRPr>
            </a:p>
          </p:txBody>
        </p:sp>
        <p:sp>
          <p:nvSpPr>
            <p:cNvPr id="20" name="CasellaDiTesto 19">
              <a:extLst>
                <a:ext uri="{FF2B5EF4-FFF2-40B4-BE49-F238E27FC236}">
                  <a16:creationId xmlns:a16="http://schemas.microsoft.com/office/drawing/2014/main" id="{446CF4DC-1FCD-5036-4466-25E1E144975F}"/>
                </a:ext>
              </a:extLst>
            </p:cNvPr>
            <p:cNvSpPr txBox="1"/>
            <p:nvPr/>
          </p:nvSpPr>
          <p:spPr>
            <a:xfrm>
              <a:off x="835919" y="4838470"/>
              <a:ext cx="7838165" cy="2505455"/>
            </a:xfrm>
            <a:prstGeom prst="rect">
              <a:avLst/>
            </a:prstGeom>
            <a:noFill/>
          </p:spPr>
          <p:txBody>
            <a:bodyPr wrap="square">
              <a:spAutoFit/>
            </a:bodyPr>
            <a:lstStyle/>
            <a:p>
              <a:pPr algn="ctr"/>
              <a:r>
                <a:rPr lang="it-IT" sz="2400" i="1" dirty="0" err="1">
                  <a:latin typeface="Aptos" panose="020B0004020202020204" pitchFamily="34" charset="0"/>
                </a:rPr>
                <a:t>If</a:t>
              </a:r>
              <a:r>
                <a:rPr lang="it-IT" sz="2400" i="1" dirty="0">
                  <a:latin typeface="Aptos" panose="020B0004020202020204" pitchFamily="34" charset="0"/>
                </a:rPr>
                <a:t> the </a:t>
              </a:r>
              <a:r>
                <a:rPr lang="it-IT" sz="2400" i="1" dirty="0" err="1">
                  <a:latin typeface="Aptos" panose="020B0004020202020204" pitchFamily="34" charset="0"/>
                </a:rPr>
                <a:t>grades</a:t>
              </a:r>
              <a:r>
                <a:rPr lang="it-IT" sz="2400" i="1" dirty="0">
                  <a:latin typeface="Aptos" panose="020B0004020202020204" pitchFamily="34" charset="0"/>
                </a:rPr>
                <a:t> </a:t>
              </a:r>
              <a:r>
                <a:rPr lang="it-IT" sz="2400" i="1" dirty="0" err="1">
                  <a:latin typeface="Aptos" panose="020B0004020202020204" pitchFamily="34" charset="0"/>
                </a:rPr>
                <a:t>were</a:t>
              </a:r>
              <a:r>
                <a:rPr lang="it-IT" sz="2400" i="1" dirty="0">
                  <a:latin typeface="Aptos" panose="020B0004020202020204" pitchFamily="34" charset="0"/>
                </a:rPr>
                <a:t> </a:t>
              </a:r>
              <a:r>
                <a:rPr lang="it-IT" sz="2400" i="1" dirty="0" err="1">
                  <a:latin typeface="Aptos" panose="020B0004020202020204" pitchFamily="34" charset="0"/>
                </a:rPr>
                <a:t>not</a:t>
              </a:r>
              <a:r>
                <a:rPr lang="it-IT" sz="2400" i="1" dirty="0">
                  <a:latin typeface="Aptos" panose="020B0004020202020204" pitchFamily="34" charset="0"/>
                </a:rPr>
                <a:t> </a:t>
              </a:r>
              <a:r>
                <a:rPr lang="it-IT" sz="2400" i="1" dirty="0" err="1">
                  <a:latin typeface="Aptos" panose="020B0004020202020204" pitchFamily="34" charset="0"/>
                </a:rPr>
                <a:t>numerical</a:t>
              </a:r>
              <a:r>
                <a:rPr lang="it-IT" sz="2400" i="1" dirty="0">
                  <a:latin typeface="Aptos" panose="020B0004020202020204" pitchFamily="34" charset="0"/>
                </a:rPr>
                <a:t>, </a:t>
              </a:r>
              <a:r>
                <a:rPr lang="it-IT" sz="2400" i="1" dirty="0" err="1">
                  <a:latin typeface="Aptos" panose="020B0004020202020204" pitchFamily="34" charset="0"/>
                </a:rPr>
                <a:t>it</a:t>
              </a:r>
              <a:r>
                <a:rPr lang="it-IT" sz="2400" i="1" dirty="0">
                  <a:latin typeface="Aptos" panose="020B0004020202020204" pitchFamily="34" charset="0"/>
                </a:rPr>
                <a:t> </a:t>
              </a:r>
              <a:r>
                <a:rPr lang="it-IT" sz="2400" i="1" dirty="0" err="1">
                  <a:latin typeface="Aptos" panose="020B0004020202020204" pitchFamily="34" charset="0"/>
                </a:rPr>
                <a:t>would</a:t>
              </a:r>
              <a:r>
                <a:rPr lang="it-IT" sz="2400" i="1" dirty="0">
                  <a:latin typeface="Aptos" panose="020B0004020202020204" pitchFamily="34" charset="0"/>
                </a:rPr>
                <a:t> be </a:t>
              </a:r>
              <a:r>
                <a:rPr lang="it-IT" sz="2400" i="1" dirty="0" err="1">
                  <a:latin typeface="Aptos" panose="020B0004020202020204" pitchFamily="34" charset="0"/>
                </a:rPr>
                <a:t>better</a:t>
              </a:r>
              <a:r>
                <a:rPr lang="it-IT" sz="2400" i="1" dirty="0">
                  <a:latin typeface="Aptos" panose="020B0004020202020204" pitchFamily="34" charset="0"/>
                </a:rPr>
                <a:t>. </a:t>
              </a:r>
              <a:r>
                <a:rPr lang="it-IT" sz="2400" i="1" dirty="0" err="1">
                  <a:latin typeface="Aptos" panose="020B0004020202020204" pitchFamily="34" charset="0"/>
                </a:rPr>
                <a:t>If</a:t>
              </a:r>
              <a:r>
                <a:rPr lang="it-IT" sz="2400" i="1" dirty="0">
                  <a:latin typeface="Aptos" panose="020B0004020202020204" pitchFamily="34" charset="0"/>
                </a:rPr>
                <a:t> </a:t>
              </a:r>
              <a:r>
                <a:rPr lang="it-IT" sz="2400" i="1" dirty="0" err="1">
                  <a:latin typeface="Aptos" panose="020B0004020202020204" pitchFamily="34" charset="0"/>
                </a:rPr>
                <a:t>it</a:t>
              </a:r>
              <a:r>
                <a:rPr lang="it-IT" sz="2400" i="1" dirty="0">
                  <a:latin typeface="Aptos" panose="020B0004020202020204" pitchFamily="34" charset="0"/>
                </a:rPr>
                <a:t> </a:t>
              </a:r>
              <a:r>
                <a:rPr lang="it-IT" sz="2400" i="1" dirty="0" err="1">
                  <a:latin typeface="Aptos" panose="020B0004020202020204" pitchFamily="34" charset="0"/>
                </a:rPr>
                <a:t>were</a:t>
              </a:r>
              <a:r>
                <a:rPr lang="it-IT" sz="2400" i="1" dirty="0">
                  <a:latin typeface="Aptos" panose="020B0004020202020204" pitchFamily="34" charset="0"/>
                </a:rPr>
                <a:t> </a:t>
              </a:r>
              <a:r>
                <a:rPr lang="it-IT" sz="2400" i="1" dirty="0" err="1">
                  <a:latin typeface="Aptos" panose="020B0004020202020204" pitchFamily="34" charset="0"/>
                </a:rPr>
                <a:t>possible</a:t>
              </a:r>
              <a:r>
                <a:rPr lang="it-IT" sz="2400" i="1" dirty="0">
                  <a:latin typeface="Aptos" panose="020B0004020202020204" pitchFamily="34" charset="0"/>
                </a:rPr>
                <a:t> to express </a:t>
              </a:r>
              <a:r>
                <a:rPr lang="it-IT" sz="2400" i="1" dirty="0" err="1">
                  <a:latin typeface="Aptos" panose="020B0004020202020204" pitchFamily="34" charset="0"/>
                </a:rPr>
                <a:t>assessment</a:t>
              </a:r>
              <a:r>
                <a:rPr lang="it-IT" sz="2400" i="1" dirty="0">
                  <a:latin typeface="Aptos" panose="020B0004020202020204" pitchFamily="34" charset="0"/>
                </a:rPr>
                <a:t> in </a:t>
              </a:r>
              <a:r>
                <a:rPr lang="it-IT" sz="2400" i="1" dirty="0" err="1">
                  <a:latin typeface="Aptos" panose="020B0004020202020204" pitchFamily="34" charset="0"/>
                </a:rPr>
                <a:t>another</a:t>
              </a:r>
              <a:r>
                <a:rPr lang="it-IT" sz="2400" i="1" dirty="0">
                  <a:latin typeface="Aptos" panose="020B0004020202020204" pitchFamily="34" charset="0"/>
                </a:rPr>
                <a:t> way, </a:t>
              </a:r>
              <a:r>
                <a:rPr lang="it-IT" sz="2400" i="1" dirty="0" err="1">
                  <a:latin typeface="Aptos" panose="020B0004020202020204" pitchFamily="34" charset="0"/>
                </a:rPr>
                <a:t>it</a:t>
              </a:r>
              <a:r>
                <a:rPr lang="it-IT" sz="2400" i="1" dirty="0">
                  <a:latin typeface="Aptos" panose="020B0004020202020204" pitchFamily="34" charset="0"/>
                </a:rPr>
                <a:t> </a:t>
              </a:r>
              <a:r>
                <a:rPr lang="it-IT" sz="2400" i="1" dirty="0" err="1">
                  <a:latin typeface="Aptos" panose="020B0004020202020204" pitchFamily="34" charset="0"/>
                </a:rPr>
                <a:t>would</a:t>
              </a:r>
              <a:r>
                <a:rPr lang="it-IT" sz="2400" i="1" dirty="0">
                  <a:latin typeface="Aptos" panose="020B0004020202020204" pitchFamily="34" charset="0"/>
                </a:rPr>
                <a:t> be </a:t>
              </a:r>
              <a:r>
                <a:rPr lang="it-IT" sz="2400" i="1" dirty="0" err="1">
                  <a:latin typeface="Aptos" panose="020B0004020202020204" pitchFamily="34" charset="0"/>
                </a:rPr>
                <a:t>better</a:t>
              </a:r>
              <a:r>
                <a:rPr lang="it-IT" sz="2400" i="1" dirty="0">
                  <a:latin typeface="Aptos" panose="020B0004020202020204" pitchFamily="34" charset="0"/>
                </a:rPr>
                <a:t>, </a:t>
              </a:r>
              <a:r>
                <a:rPr lang="it-IT" sz="2400" i="1" dirty="0" err="1">
                  <a:latin typeface="Aptos" panose="020B0004020202020204" pitchFamily="34" charset="0"/>
                </a:rPr>
                <a:t>because</a:t>
              </a:r>
              <a:r>
                <a:rPr lang="it-IT" sz="2400" i="1" dirty="0">
                  <a:latin typeface="Aptos" panose="020B0004020202020204" pitchFamily="34" charset="0"/>
                </a:rPr>
                <a:t> </a:t>
              </a:r>
              <a:r>
                <a:rPr lang="it-IT" sz="2400" b="1" i="1" dirty="0">
                  <a:latin typeface="Aptos" panose="020B0004020202020204" pitchFamily="34" charset="0"/>
                </a:rPr>
                <a:t>the </a:t>
              </a:r>
              <a:r>
                <a:rPr lang="it-IT" sz="2400" b="1" i="1" dirty="0" err="1">
                  <a:latin typeface="Aptos" panose="020B0004020202020204" pitchFamily="34" charset="0"/>
                </a:rPr>
                <a:t>number</a:t>
              </a:r>
              <a:r>
                <a:rPr lang="it-IT" sz="2400" b="1" i="1" dirty="0">
                  <a:latin typeface="Aptos" panose="020B0004020202020204" pitchFamily="34" charset="0"/>
                </a:rPr>
                <a:t> </a:t>
              </a:r>
              <a:r>
                <a:rPr lang="it-IT" sz="2400" b="1" i="1" dirty="0" err="1">
                  <a:latin typeface="Aptos" panose="020B0004020202020204" pitchFamily="34" charset="0"/>
                </a:rPr>
                <a:t>trivialises</a:t>
              </a:r>
              <a:r>
                <a:rPr lang="it-IT" sz="2400" b="1" i="1" dirty="0">
                  <a:latin typeface="Aptos" panose="020B0004020202020204" pitchFamily="34" charset="0"/>
                </a:rPr>
                <a:t> </a:t>
              </a:r>
              <a:r>
                <a:rPr lang="it-IT" sz="2400" b="1" i="1" dirty="0" err="1">
                  <a:latin typeface="Aptos" panose="020B0004020202020204" pitchFamily="34" charset="0"/>
                </a:rPr>
                <a:t>things</a:t>
              </a:r>
              <a:r>
                <a:rPr lang="it-IT" sz="2400" b="1" i="1" dirty="0">
                  <a:latin typeface="Aptos" panose="020B0004020202020204" pitchFamily="34" charset="0"/>
                </a:rPr>
                <a:t> so </a:t>
              </a:r>
              <a:r>
                <a:rPr lang="it-IT" sz="2400" b="1" i="1" dirty="0" err="1">
                  <a:latin typeface="Aptos" panose="020B0004020202020204" pitchFamily="34" charset="0"/>
                </a:rPr>
                <a:t>much</a:t>
              </a:r>
              <a:r>
                <a:rPr lang="it-IT" sz="2400" i="1" dirty="0">
                  <a:latin typeface="Aptos" panose="020B0004020202020204" pitchFamily="34" charset="0"/>
                </a:rPr>
                <a:t>, and </a:t>
              </a:r>
              <a:r>
                <a:rPr lang="it-IT" sz="2400" i="1" dirty="0" err="1">
                  <a:latin typeface="Aptos" panose="020B0004020202020204" pitchFamily="34" charset="0"/>
                </a:rPr>
                <a:t>both</a:t>
              </a:r>
              <a:r>
                <a:rPr lang="it-IT" sz="2400" i="1" dirty="0">
                  <a:latin typeface="Aptos" panose="020B0004020202020204" pitchFamily="34" charset="0"/>
                </a:rPr>
                <a:t> the </a:t>
              </a:r>
              <a:r>
                <a:rPr lang="it-IT" sz="2400" i="1" dirty="0" err="1">
                  <a:latin typeface="Aptos" panose="020B0004020202020204" pitchFamily="34" charset="0"/>
                </a:rPr>
                <a:t>students</a:t>
              </a:r>
              <a:r>
                <a:rPr lang="it-IT" sz="2400" i="1" dirty="0">
                  <a:latin typeface="Aptos" panose="020B0004020202020204" pitchFamily="34" charset="0"/>
                </a:rPr>
                <a:t> and the families do </a:t>
              </a:r>
              <a:r>
                <a:rPr lang="it-IT" sz="2400" i="1" dirty="0" err="1">
                  <a:latin typeface="Aptos" panose="020B0004020202020204" pitchFamily="34" charset="0"/>
                </a:rPr>
                <a:t>not</a:t>
              </a:r>
              <a:r>
                <a:rPr lang="it-IT" sz="2400" i="1" dirty="0">
                  <a:latin typeface="Aptos" panose="020B0004020202020204" pitchFamily="34" charset="0"/>
                </a:rPr>
                <a:t> </a:t>
              </a:r>
              <a:r>
                <a:rPr lang="it-IT" sz="2400" i="1" dirty="0" err="1">
                  <a:latin typeface="Aptos" panose="020B0004020202020204" pitchFamily="34" charset="0"/>
                </a:rPr>
                <a:t>pay</a:t>
              </a:r>
              <a:r>
                <a:rPr lang="it-IT" sz="2400" i="1" dirty="0">
                  <a:latin typeface="Aptos" panose="020B0004020202020204" pitchFamily="34" charset="0"/>
                </a:rPr>
                <a:t> </a:t>
              </a:r>
              <a:r>
                <a:rPr lang="it-IT" sz="2400" i="1" dirty="0" err="1">
                  <a:latin typeface="Aptos" panose="020B0004020202020204" pitchFamily="34" charset="0"/>
                </a:rPr>
                <a:t>attention</a:t>
              </a:r>
              <a:r>
                <a:rPr lang="it-IT" sz="2400" i="1" dirty="0">
                  <a:latin typeface="Aptos" panose="020B0004020202020204" pitchFamily="34" charset="0"/>
                </a:rPr>
                <a:t> to </a:t>
              </a:r>
              <a:r>
                <a:rPr lang="it-IT" sz="2400" i="1" dirty="0" err="1">
                  <a:latin typeface="Aptos" panose="020B0004020202020204" pitchFamily="34" charset="0"/>
                </a:rPr>
                <a:t>anything</a:t>
              </a:r>
              <a:r>
                <a:rPr lang="it-IT" sz="2400" i="1" dirty="0">
                  <a:latin typeface="Aptos" panose="020B0004020202020204" pitchFamily="34" charset="0"/>
                </a:rPr>
                <a:t> </a:t>
              </a:r>
              <a:r>
                <a:rPr lang="it-IT" sz="2400" i="1" dirty="0" err="1">
                  <a:latin typeface="Aptos" panose="020B0004020202020204" pitchFamily="34" charset="0"/>
                </a:rPr>
                <a:t>other</a:t>
              </a:r>
              <a:r>
                <a:rPr lang="it-IT" sz="2400" i="1" dirty="0">
                  <a:latin typeface="Aptos" panose="020B0004020202020204" pitchFamily="34" charset="0"/>
                </a:rPr>
                <a:t> </a:t>
              </a:r>
              <a:r>
                <a:rPr lang="it-IT" sz="2400" i="1" dirty="0" err="1">
                  <a:latin typeface="Aptos" panose="020B0004020202020204" pitchFamily="34" charset="0"/>
                </a:rPr>
                <a:t>than</a:t>
              </a:r>
              <a:r>
                <a:rPr lang="it-IT" sz="2400" i="1" dirty="0">
                  <a:latin typeface="Aptos" panose="020B0004020202020204" pitchFamily="34" charset="0"/>
                </a:rPr>
                <a:t> the </a:t>
              </a:r>
              <a:r>
                <a:rPr lang="it-IT" sz="2400" i="1" dirty="0" err="1">
                  <a:latin typeface="Aptos" panose="020B0004020202020204" pitchFamily="34" charset="0"/>
                </a:rPr>
                <a:t>number</a:t>
              </a:r>
              <a:r>
                <a:rPr lang="it-IT" sz="2400" i="1" dirty="0">
                  <a:latin typeface="Aptos" panose="020B0004020202020204" pitchFamily="34" charset="0"/>
                </a:rPr>
                <a:t>. </a:t>
              </a:r>
            </a:p>
            <a:p>
              <a:pPr algn="ctr"/>
              <a:r>
                <a:rPr lang="it-IT" sz="2400" i="1" dirty="0">
                  <a:latin typeface="Aptos" panose="020B0004020202020204" pitchFamily="34" charset="0"/>
                </a:rPr>
                <a:t>(</a:t>
              </a:r>
              <a:r>
                <a:rPr lang="it-IT" sz="2400" i="1" dirty="0" err="1">
                  <a:latin typeface="Aptos" panose="020B0004020202020204" pitchFamily="34" charset="0"/>
                </a:rPr>
                <a:t>Primary</a:t>
              </a:r>
              <a:r>
                <a:rPr lang="it-IT" sz="2400" i="1" dirty="0">
                  <a:latin typeface="Aptos" panose="020B0004020202020204" pitchFamily="34" charset="0"/>
                </a:rPr>
                <a:t> school </a:t>
              </a:r>
              <a:r>
                <a:rPr lang="it-IT" sz="2400" i="1" dirty="0" err="1">
                  <a:latin typeface="Aptos" panose="020B0004020202020204" pitchFamily="34" charset="0"/>
                </a:rPr>
                <a:t>teacher</a:t>
              </a:r>
              <a:r>
                <a:rPr lang="it-IT" sz="2400" i="1" dirty="0">
                  <a:latin typeface="Aptos" panose="020B0004020202020204" pitchFamily="34" charset="0"/>
                </a:rPr>
                <a:t>)</a:t>
              </a:r>
            </a:p>
          </p:txBody>
        </p:sp>
      </p:grpSp>
      <p:grpSp>
        <p:nvGrpSpPr>
          <p:cNvPr id="38" name="Gruppo 37">
            <a:extLst>
              <a:ext uri="{FF2B5EF4-FFF2-40B4-BE49-F238E27FC236}">
                <a16:creationId xmlns:a16="http://schemas.microsoft.com/office/drawing/2014/main" id="{C1916ED9-F42F-0034-0D26-A98808FDCF32}"/>
              </a:ext>
            </a:extLst>
          </p:cNvPr>
          <p:cNvGrpSpPr/>
          <p:nvPr/>
        </p:nvGrpSpPr>
        <p:grpSpPr>
          <a:xfrm>
            <a:off x="13559440" y="0"/>
            <a:ext cx="4349177" cy="10287000"/>
            <a:chOff x="13569223" y="9526"/>
            <a:chExt cx="4010025" cy="8257975"/>
          </a:xfrm>
        </p:grpSpPr>
        <p:grpSp>
          <p:nvGrpSpPr>
            <p:cNvPr id="21" name="Group 8">
              <a:extLst>
                <a:ext uri="{FF2B5EF4-FFF2-40B4-BE49-F238E27FC236}">
                  <a16:creationId xmlns:a16="http://schemas.microsoft.com/office/drawing/2014/main" id="{409A90B1-B1F1-AA41-47AF-5436C5C7A335}"/>
                </a:ext>
              </a:extLst>
            </p:cNvPr>
            <p:cNvGrpSpPr/>
            <p:nvPr/>
          </p:nvGrpSpPr>
          <p:grpSpPr>
            <a:xfrm>
              <a:off x="13569223" y="9526"/>
              <a:ext cx="4010025" cy="8257975"/>
              <a:chOff x="-14424" y="146780"/>
              <a:chExt cx="1056138" cy="2982094"/>
            </a:xfrm>
            <a:solidFill>
              <a:schemeClr val="accent2">
                <a:lumMod val="60000"/>
                <a:lumOff val="40000"/>
              </a:schemeClr>
            </a:solidFill>
          </p:grpSpPr>
          <p:sp>
            <p:nvSpPr>
              <p:cNvPr id="23" name="Freeform 9">
                <a:extLst>
                  <a:ext uri="{FF2B5EF4-FFF2-40B4-BE49-F238E27FC236}">
                    <a16:creationId xmlns:a16="http://schemas.microsoft.com/office/drawing/2014/main" id="{0103D718-D4EE-85E4-A719-61340EC7AFED}"/>
                  </a:ext>
                </a:extLst>
              </p:cNvPr>
              <p:cNvSpPr/>
              <p:nvPr/>
            </p:nvSpPr>
            <p:spPr>
              <a:xfrm>
                <a:off x="-14424" y="146780"/>
                <a:ext cx="1056138" cy="2982094"/>
              </a:xfrm>
              <a:custGeom>
                <a:avLst/>
                <a:gdLst/>
                <a:ahLst/>
                <a:cxnLst/>
                <a:rect l="l" t="t" r="r" b="b"/>
                <a:pathLst>
                  <a:path w="1056138" h="2423662">
                    <a:moveTo>
                      <a:pt x="0" y="0"/>
                    </a:moveTo>
                    <a:lnTo>
                      <a:pt x="1056138" y="0"/>
                    </a:lnTo>
                    <a:lnTo>
                      <a:pt x="1056138" y="2423662"/>
                    </a:lnTo>
                    <a:lnTo>
                      <a:pt x="0" y="2423662"/>
                    </a:lnTo>
                    <a:close/>
                  </a:path>
                </a:pathLst>
              </a:custGeom>
              <a:grpFill/>
            </p:spPr>
            <p:txBody>
              <a:bodyPr/>
              <a:lstStyle/>
              <a:p>
                <a:endParaRPr lang="it-IT" dirty="0"/>
              </a:p>
            </p:txBody>
          </p:sp>
          <p:sp>
            <p:nvSpPr>
              <p:cNvPr id="25" name="TextBox 10">
                <a:extLst>
                  <a:ext uri="{FF2B5EF4-FFF2-40B4-BE49-F238E27FC236}">
                    <a16:creationId xmlns:a16="http://schemas.microsoft.com/office/drawing/2014/main" id="{93DF6351-8198-B06B-6BC5-C9C46057451F}"/>
                  </a:ext>
                </a:extLst>
              </p:cNvPr>
              <p:cNvSpPr txBox="1"/>
              <p:nvPr/>
            </p:nvSpPr>
            <p:spPr>
              <a:xfrm>
                <a:off x="22360" y="476641"/>
                <a:ext cx="959386" cy="1286265"/>
              </a:xfrm>
              <a:prstGeom prst="rect">
                <a:avLst/>
              </a:prstGeom>
              <a:noFill/>
            </p:spPr>
            <p:txBody>
              <a:bodyPr lIns="50800" tIns="50800" rIns="50800" bIns="50800" rtlCol="0" anchor="ctr"/>
              <a:lstStyle/>
              <a:p>
                <a:pPr algn="ctr"/>
                <a:r>
                  <a:rPr lang="it-IT" sz="2400" i="1" dirty="0">
                    <a:latin typeface="Aptos" panose="020B0004020202020204" pitchFamily="34" charset="0"/>
                  </a:rPr>
                  <a:t>I </a:t>
                </a:r>
                <a:r>
                  <a:rPr lang="it-IT" sz="2400" i="1" dirty="0" err="1">
                    <a:latin typeface="Aptos" panose="020B0004020202020204" pitchFamily="34" charset="0"/>
                  </a:rPr>
                  <a:t>give</a:t>
                </a:r>
                <a:r>
                  <a:rPr lang="it-IT" sz="2400" i="1" dirty="0">
                    <a:latin typeface="Aptos" panose="020B0004020202020204" pitchFamily="34" charset="0"/>
                  </a:rPr>
                  <a:t> </a:t>
                </a:r>
                <a:r>
                  <a:rPr lang="it-IT" sz="2400" b="1" i="1" dirty="0" err="1">
                    <a:latin typeface="Aptos" panose="020B0004020202020204" pitchFamily="34" charset="0"/>
                  </a:rPr>
                  <a:t>failing</a:t>
                </a:r>
                <a:r>
                  <a:rPr lang="it-IT" sz="2400" b="1" i="1" dirty="0">
                    <a:latin typeface="Aptos" panose="020B0004020202020204" pitchFamily="34" charset="0"/>
                  </a:rPr>
                  <a:t> </a:t>
                </a:r>
                <a:r>
                  <a:rPr lang="it-IT" sz="2400" b="1" i="1" dirty="0" err="1">
                    <a:latin typeface="Aptos" panose="020B0004020202020204" pitchFamily="34" charset="0"/>
                  </a:rPr>
                  <a:t>grades</a:t>
                </a:r>
                <a:r>
                  <a:rPr lang="it-IT" sz="2400" b="1" i="1" dirty="0">
                    <a:latin typeface="Aptos" panose="020B0004020202020204" pitchFamily="34" charset="0"/>
                  </a:rPr>
                  <a:t> </a:t>
                </a:r>
                <a:r>
                  <a:rPr lang="it-IT" sz="2400" i="1" dirty="0">
                    <a:latin typeface="Aptos" panose="020B0004020202020204" pitchFamily="34" charset="0"/>
                  </a:rPr>
                  <a:t>to </a:t>
                </a:r>
                <a:r>
                  <a:rPr lang="it-IT" sz="2400" i="1" dirty="0" err="1">
                    <a:latin typeface="Aptos" panose="020B0004020202020204" pitchFamily="34" charset="0"/>
                  </a:rPr>
                  <a:t>those</a:t>
                </a:r>
                <a:r>
                  <a:rPr lang="it-IT" sz="2400" i="1" dirty="0">
                    <a:latin typeface="Aptos" panose="020B0004020202020204" pitchFamily="34" charset="0"/>
                  </a:rPr>
                  <a:t> </a:t>
                </a:r>
                <a:r>
                  <a:rPr lang="it-IT" sz="2400" i="1" dirty="0" err="1">
                    <a:latin typeface="Aptos" panose="020B0004020202020204" pitchFamily="34" charset="0"/>
                  </a:rPr>
                  <a:t>students</a:t>
                </a:r>
                <a:r>
                  <a:rPr lang="it-IT" sz="2400" i="1" dirty="0">
                    <a:latin typeface="Aptos" panose="020B0004020202020204" pitchFamily="34" charset="0"/>
                  </a:rPr>
                  <a:t> </a:t>
                </a:r>
                <a:r>
                  <a:rPr lang="it-IT" sz="2400" i="1" dirty="0" err="1">
                    <a:latin typeface="Aptos" panose="020B0004020202020204" pitchFamily="34" charset="0"/>
                  </a:rPr>
                  <a:t>who</a:t>
                </a:r>
                <a:r>
                  <a:rPr lang="it-IT" sz="2400" i="1" dirty="0">
                    <a:latin typeface="Aptos" panose="020B0004020202020204" pitchFamily="34" charset="0"/>
                  </a:rPr>
                  <a:t> make </a:t>
                </a:r>
                <a:r>
                  <a:rPr lang="it-IT" sz="2400" i="1" dirty="0" err="1">
                    <a:latin typeface="Aptos" panose="020B0004020202020204" pitchFamily="34" charset="0"/>
                  </a:rPr>
                  <a:t>mistakes</a:t>
                </a:r>
                <a:r>
                  <a:rPr lang="it-IT" sz="2400" i="1" dirty="0">
                    <a:latin typeface="Aptos" panose="020B0004020202020204" pitchFamily="34" charset="0"/>
                  </a:rPr>
                  <a:t> </a:t>
                </a:r>
                <a:r>
                  <a:rPr lang="it-IT" sz="2400" i="1" dirty="0" err="1">
                    <a:latin typeface="Aptos" panose="020B0004020202020204" pitchFamily="34" charset="0"/>
                  </a:rPr>
                  <a:t>that</a:t>
                </a:r>
                <a:r>
                  <a:rPr lang="it-IT" sz="2400" i="1" dirty="0">
                    <a:latin typeface="Aptos" panose="020B0004020202020204" pitchFamily="34" charset="0"/>
                  </a:rPr>
                  <a:t> are </a:t>
                </a:r>
                <a:r>
                  <a:rPr lang="it-IT" sz="2400" i="1" dirty="0" err="1">
                    <a:latin typeface="Aptos" panose="020B0004020202020204" pitchFamily="34" charset="0"/>
                  </a:rPr>
                  <a:t>not</a:t>
                </a:r>
                <a:r>
                  <a:rPr lang="it-IT" sz="2400" i="1" dirty="0">
                    <a:latin typeface="Aptos" panose="020B0004020202020204" pitchFamily="34" charset="0"/>
                  </a:rPr>
                  <a:t> the </a:t>
                </a:r>
                <a:r>
                  <a:rPr lang="it-IT" sz="2400" i="1" dirty="0" err="1">
                    <a:latin typeface="Aptos" panose="020B0004020202020204" pitchFamily="34" charset="0"/>
                  </a:rPr>
                  <a:t>result</a:t>
                </a:r>
                <a:r>
                  <a:rPr lang="it-IT" sz="2400" i="1" dirty="0">
                    <a:latin typeface="Aptos" panose="020B0004020202020204" pitchFamily="34" charset="0"/>
                  </a:rPr>
                  <a:t> of "trial-and-</a:t>
                </a:r>
                <a:r>
                  <a:rPr lang="it-IT" sz="2400" i="1" dirty="0" err="1">
                    <a:latin typeface="Aptos" panose="020B0004020202020204" pitchFamily="34" charset="0"/>
                  </a:rPr>
                  <a:t>error</a:t>
                </a:r>
                <a:r>
                  <a:rPr lang="it-IT" sz="2400" i="1" dirty="0">
                    <a:latin typeface="Aptos" panose="020B0004020202020204" pitchFamily="34" charset="0"/>
                  </a:rPr>
                  <a:t>" </a:t>
                </a:r>
                <a:r>
                  <a:rPr lang="it-IT" sz="2400" i="1" dirty="0" err="1">
                    <a:latin typeface="Aptos" panose="020B0004020202020204" pitchFamily="34" charset="0"/>
                  </a:rPr>
                  <a:t>attempts</a:t>
                </a:r>
                <a:r>
                  <a:rPr lang="it-IT" sz="2400" i="1" dirty="0">
                    <a:latin typeface="Aptos" panose="020B0004020202020204" pitchFamily="34" charset="0"/>
                  </a:rPr>
                  <a:t>, </a:t>
                </a:r>
                <a:r>
                  <a:rPr lang="it-IT" sz="2400" b="1" i="1" dirty="0" err="1">
                    <a:latin typeface="Aptos" panose="020B0004020202020204" pitchFamily="34" charset="0"/>
                  </a:rPr>
                  <a:t>but</a:t>
                </a:r>
                <a:r>
                  <a:rPr lang="it-IT" sz="2400" b="1" i="1" dirty="0">
                    <a:latin typeface="Aptos" panose="020B0004020202020204" pitchFamily="34" charset="0"/>
                  </a:rPr>
                  <a:t> </a:t>
                </a:r>
                <a:r>
                  <a:rPr lang="it-IT" sz="2400" b="1" i="1" dirty="0" err="1">
                    <a:latin typeface="Aptos" panose="020B0004020202020204" pitchFamily="34" charset="0"/>
                  </a:rPr>
                  <a:t>rather</a:t>
                </a:r>
                <a:r>
                  <a:rPr lang="it-IT" sz="2400" b="1" i="1" dirty="0">
                    <a:latin typeface="Aptos" panose="020B0004020202020204" pitchFamily="34" charset="0"/>
                  </a:rPr>
                  <a:t> of the </a:t>
                </a:r>
                <a:r>
                  <a:rPr lang="it-IT" sz="2400" b="1" i="1" dirty="0" err="1">
                    <a:latin typeface="Aptos" panose="020B0004020202020204" pitchFamily="34" charset="0"/>
                  </a:rPr>
                  <a:t>absence</a:t>
                </a:r>
                <a:r>
                  <a:rPr lang="it-IT" sz="2400" b="1" i="1" dirty="0">
                    <a:latin typeface="Aptos" panose="020B0004020202020204" pitchFamily="34" charset="0"/>
                  </a:rPr>
                  <a:t> of </a:t>
                </a:r>
                <a:r>
                  <a:rPr lang="it-IT" sz="2400" b="1" i="1" dirty="0" err="1">
                    <a:latin typeface="Aptos" panose="020B0004020202020204" pitchFamily="34" charset="0"/>
                  </a:rPr>
                  <a:t>any</a:t>
                </a:r>
                <a:r>
                  <a:rPr lang="it-IT" sz="2400" b="1" i="1" dirty="0">
                    <a:latin typeface="Aptos" panose="020B0004020202020204" pitchFamily="34" charset="0"/>
                  </a:rPr>
                  <a:t> </a:t>
                </a:r>
                <a:r>
                  <a:rPr lang="it-IT" sz="2400" b="1" i="1" dirty="0" err="1">
                    <a:latin typeface="Aptos" panose="020B0004020202020204" pitchFamily="34" charset="0"/>
                  </a:rPr>
                  <a:t>attempt</a:t>
                </a:r>
                <a:r>
                  <a:rPr lang="it-IT" sz="2400" i="1" dirty="0">
                    <a:latin typeface="Aptos" panose="020B0004020202020204" pitchFamily="34" charset="0"/>
                  </a:rPr>
                  <a:t>. </a:t>
                </a:r>
                <a:r>
                  <a:rPr lang="it-IT" sz="2400" i="1" dirty="0" err="1">
                    <a:latin typeface="Aptos" panose="020B0004020202020204" pitchFamily="34" charset="0"/>
                  </a:rPr>
                  <a:t>They</a:t>
                </a:r>
                <a:r>
                  <a:rPr lang="it-IT" sz="2400" i="1" dirty="0">
                    <a:latin typeface="Aptos" panose="020B0004020202020204" pitchFamily="34" charset="0"/>
                  </a:rPr>
                  <a:t> </a:t>
                </a:r>
                <a:r>
                  <a:rPr lang="it-IT" sz="2400" i="1" dirty="0" err="1">
                    <a:latin typeface="Aptos" panose="020B0004020202020204" pitchFamily="34" charset="0"/>
                  </a:rPr>
                  <a:t>reflect</a:t>
                </a:r>
                <a:r>
                  <a:rPr lang="it-IT" sz="2400" i="1" dirty="0">
                    <a:latin typeface="Aptos" panose="020B0004020202020204" pitchFamily="34" charset="0"/>
                  </a:rPr>
                  <a:t> a </a:t>
                </a:r>
                <a:r>
                  <a:rPr lang="it-IT" sz="2400" i="1" dirty="0" err="1">
                    <a:latin typeface="Aptos" panose="020B0004020202020204" pitchFamily="34" charset="0"/>
                  </a:rPr>
                  <a:t>lack</a:t>
                </a:r>
                <a:r>
                  <a:rPr lang="it-IT" sz="2400" i="1" dirty="0">
                    <a:latin typeface="Aptos" panose="020B0004020202020204" pitchFamily="34" charset="0"/>
                  </a:rPr>
                  <a:t> of </a:t>
                </a:r>
                <a:r>
                  <a:rPr lang="it-IT" sz="2400" i="1" dirty="0" err="1">
                    <a:latin typeface="Aptos" panose="020B0004020202020204" pitchFamily="34" charset="0"/>
                  </a:rPr>
                  <a:t>studying</a:t>
                </a:r>
                <a:r>
                  <a:rPr lang="it-IT" sz="2400" i="1" dirty="0">
                    <a:latin typeface="Aptos" panose="020B0004020202020204" pitchFamily="34" charset="0"/>
                  </a:rPr>
                  <a:t>. "I </a:t>
                </a:r>
                <a:r>
                  <a:rPr lang="it-IT" sz="2400" i="1" dirty="0" err="1">
                    <a:latin typeface="Aptos" panose="020B0004020202020204" pitchFamily="34" charset="0"/>
                  </a:rPr>
                  <a:t>can't</a:t>
                </a:r>
                <a:r>
                  <a:rPr lang="it-IT" sz="2400" i="1" dirty="0">
                    <a:latin typeface="Aptos" panose="020B0004020202020204" pitchFamily="34" charset="0"/>
                  </a:rPr>
                  <a:t> do </a:t>
                </a:r>
                <a:r>
                  <a:rPr lang="it-IT" sz="2400" i="1" dirty="0" err="1">
                    <a:latin typeface="Aptos" panose="020B0004020202020204" pitchFamily="34" charset="0"/>
                  </a:rPr>
                  <a:t>it</a:t>
                </a:r>
                <a:r>
                  <a:rPr lang="it-IT" sz="2400" i="1" dirty="0">
                    <a:latin typeface="Aptos" panose="020B0004020202020204" pitchFamily="34" charset="0"/>
                  </a:rPr>
                  <a:t> on the test" </a:t>
                </a:r>
                <a:r>
                  <a:rPr lang="it-IT" sz="2400" i="1" dirty="0" err="1">
                    <a:latin typeface="Aptos" panose="020B0004020202020204" pitchFamily="34" charset="0"/>
                  </a:rPr>
                  <a:t>because</a:t>
                </a:r>
                <a:r>
                  <a:rPr lang="it-IT" sz="2400" i="1" dirty="0">
                    <a:latin typeface="Aptos" panose="020B0004020202020204" pitchFamily="34" charset="0"/>
                  </a:rPr>
                  <a:t> I </a:t>
                </a:r>
                <a:r>
                  <a:rPr lang="it-IT" sz="2400" i="1" dirty="0" err="1">
                    <a:latin typeface="Aptos" panose="020B0004020202020204" pitchFamily="34" charset="0"/>
                  </a:rPr>
                  <a:t>did</a:t>
                </a:r>
                <a:r>
                  <a:rPr lang="it-IT" sz="2400" i="1" dirty="0">
                    <a:latin typeface="Aptos" panose="020B0004020202020204" pitchFamily="34" charset="0"/>
                  </a:rPr>
                  <a:t> </a:t>
                </a:r>
                <a:r>
                  <a:rPr lang="it-IT" sz="2400" i="1" dirty="0" err="1">
                    <a:latin typeface="Aptos" panose="020B0004020202020204" pitchFamily="34" charset="0"/>
                  </a:rPr>
                  <a:t>not</a:t>
                </a:r>
                <a:r>
                  <a:rPr lang="it-IT" sz="2400" i="1" dirty="0">
                    <a:latin typeface="Aptos" panose="020B0004020202020204" pitchFamily="34" charset="0"/>
                  </a:rPr>
                  <a:t> </a:t>
                </a:r>
                <a:r>
                  <a:rPr lang="it-IT" sz="2400" i="1" dirty="0" err="1">
                    <a:latin typeface="Aptos" panose="020B0004020202020204" pitchFamily="34" charset="0"/>
                  </a:rPr>
                  <a:t>engage</a:t>
                </a:r>
                <a:r>
                  <a:rPr lang="it-IT" sz="2400" i="1" dirty="0">
                    <a:latin typeface="Aptos" panose="020B0004020202020204" pitchFamily="34" charset="0"/>
                  </a:rPr>
                  <a:t>, </a:t>
                </a:r>
                <a:r>
                  <a:rPr lang="it-IT" sz="2400" i="1" dirty="0" err="1">
                    <a:latin typeface="Aptos" panose="020B0004020202020204" pitchFamily="34" charset="0"/>
                  </a:rPr>
                  <a:t>even</a:t>
                </a:r>
                <a:r>
                  <a:rPr lang="it-IT" sz="2400" i="1" dirty="0">
                    <a:latin typeface="Aptos" panose="020B0004020202020204" pitchFamily="34" charset="0"/>
                  </a:rPr>
                  <a:t> a </a:t>
                </a:r>
                <a:r>
                  <a:rPr lang="it-IT" sz="2400" i="1" dirty="0" err="1">
                    <a:latin typeface="Aptos" panose="020B0004020202020204" pitchFamily="34" charset="0"/>
                  </a:rPr>
                  <a:t>little</a:t>
                </a:r>
                <a:r>
                  <a:rPr lang="it-IT" sz="2400" i="1" dirty="0">
                    <a:latin typeface="Aptos" panose="020B0004020202020204" pitchFamily="34" charset="0"/>
                  </a:rPr>
                  <a:t>, in </a:t>
                </a:r>
                <a:r>
                  <a:rPr lang="it-IT" sz="2400" i="1" dirty="0" err="1">
                    <a:latin typeface="Aptos" panose="020B0004020202020204" pitchFamily="34" charset="0"/>
                  </a:rPr>
                  <a:t>my</a:t>
                </a:r>
                <a:r>
                  <a:rPr lang="it-IT" sz="2400" i="1" dirty="0">
                    <a:latin typeface="Aptos" panose="020B0004020202020204" pitchFamily="34" charset="0"/>
                  </a:rPr>
                  <a:t> </a:t>
                </a:r>
                <a:r>
                  <a:rPr lang="it-IT" sz="2400" i="1" dirty="0" err="1">
                    <a:latin typeface="Aptos" panose="020B0004020202020204" pitchFamily="34" charset="0"/>
                  </a:rPr>
                  <a:t>own</a:t>
                </a:r>
                <a:r>
                  <a:rPr lang="it-IT" sz="2400" i="1" dirty="0">
                    <a:latin typeface="Aptos" panose="020B0004020202020204" pitchFamily="34" charset="0"/>
                  </a:rPr>
                  <a:t> learning. </a:t>
                </a:r>
              </a:p>
              <a:p>
                <a:pPr algn="ctr"/>
                <a:r>
                  <a:rPr lang="it-IT" sz="2400" dirty="0">
                    <a:latin typeface="Aptos" panose="020B0004020202020204" pitchFamily="34" charset="0"/>
                  </a:rPr>
                  <a:t>(Middle school </a:t>
                </a:r>
                <a:r>
                  <a:rPr lang="it-IT" sz="2400" dirty="0" err="1">
                    <a:latin typeface="Aptos" panose="020B0004020202020204" pitchFamily="34" charset="0"/>
                  </a:rPr>
                  <a:t>teacher</a:t>
                </a:r>
                <a:r>
                  <a:rPr lang="it-IT" sz="2400" dirty="0">
                    <a:latin typeface="Aptos" panose="020B0004020202020204" pitchFamily="34" charset="0"/>
                  </a:rPr>
                  <a:t>)</a:t>
                </a:r>
              </a:p>
              <a:p>
                <a:pPr algn="ctr">
                  <a:lnSpc>
                    <a:spcPts val="1960"/>
                  </a:lnSpc>
                </a:pPr>
                <a:endParaRPr sz="2400" dirty="0">
                  <a:latin typeface="Aptos" panose="020B0004020202020204" pitchFamily="34" charset="0"/>
                </a:endParaRPr>
              </a:p>
            </p:txBody>
          </p:sp>
        </p:grpSp>
        <p:sp>
          <p:nvSpPr>
            <p:cNvPr id="27" name="TextBox 10">
              <a:extLst>
                <a:ext uri="{FF2B5EF4-FFF2-40B4-BE49-F238E27FC236}">
                  <a16:creationId xmlns:a16="http://schemas.microsoft.com/office/drawing/2014/main" id="{57A0EAFF-5CBD-79E6-B325-29C4A5E4087C}"/>
                </a:ext>
              </a:extLst>
            </p:cNvPr>
            <p:cNvSpPr txBox="1"/>
            <p:nvPr/>
          </p:nvSpPr>
          <p:spPr>
            <a:xfrm>
              <a:off x="13687753" y="5295167"/>
              <a:ext cx="3772964" cy="2268877"/>
            </a:xfrm>
            <a:prstGeom prst="rect">
              <a:avLst/>
            </a:prstGeom>
            <a:noFill/>
          </p:spPr>
          <p:txBody>
            <a:bodyPr lIns="50800" tIns="50800" rIns="50800" bIns="50800" rtlCol="0" anchor="ctr"/>
            <a:lstStyle/>
            <a:p>
              <a:pPr algn="ctr"/>
              <a:r>
                <a:rPr lang="it-IT" sz="2400" i="1" dirty="0">
                  <a:latin typeface="Aptos" panose="020B0004020202020204" pitchFamily="34" charset="0"/>
                </a:rPr>
                <a:t>The </a:t>
              </a:r>
              <a:r>
                <a:rPr lang="it-IT" sz="2400" i="1" dirty="0" err="1">
                  <a:latin typeface="Aptos" panose="020B0004020202020204" pitchFamily="34" charset="0"/>
                </a:rPr>
                <a:t>function</a:t>
              </a:r>
              <a:r>
                <a:rPr lang="it-IT" sz="2400" i="1" dirty="0">
                  <a:latin typeface="Aptos" panose="020B0004020202020204" pitchFamily="34" charset="0"/>
                </a:rPr>
                <a:t> of </a:t>
              </a:r>
              <a:r>
                <a:rPr lang="it-IT" sz="2400" i="1" dirty="0" err="1">
                  <a:latin typeface="Aptos" panose="020B0004020202020204" pitchFamily="34" charset="0"/>
                </a:rPr>
                <a:t>grading</a:t>
              </a:r>
              <a:r>
                <a:rPr lang="it-IT" sz="2400" i="1" dirty="0">
                  <a:latin typeface="Aptos" panose="020B0004020202020204" pitchFamily="34" charset="0"/>
                </a:rPr>
                <a:t> </a:t>
              </a:r>
              <a:r>
                <a:rPr lang="it-IT" sz="2400" i="1" dirty="0" err="1">
                  <a:latin typeface="Aptos" panose="020B0004020202020204" pitchFamily="34" charset="0"/>
                </a:rPr>
                <a:t>is</a:t>
              </a:r>
              <a:r>
                <a:rPr lang="it-IT" sz="2400" i="1" dirty="0">
                  <a:latin typeface="Aptos" panose="020B0004020202020204" pitchFamily="34" charset="0"/>
                </a:rPr>
                <a:t> to highlight </a:t>
              </a:r>
              <a:r>
                <a:rPr lang="it-IT" sz="2400" b="1" i="1" dirty="0" err="1">
                  <a:latin typeface="Aptos" panose="020B0004020202020204" pitchFamily="34" charset="0"/>
                </a:rPr>
                <a:t>those</a:t>
              </a:r>
              <a:r>
                <a:rPr lang="it-IT" sz="2400" b="1" i="1" dirty="0">
                  <a:latin typeface="Aptos" panose="020B0004020202020204" pitchFamily="34" charset="0"/>
                </a:rPr>
                <a:t> </a:t>
              </a:r>
              <a:r>
                <a:rPr lang="it-IT" sz="2400" b="1" i="1" dirty="0" err="1">
                  <a:latin typeface="Aptos" panose="020B0004020202020204" pitchFamily="34" charset="0"/>
                </a:rPr>
                <a:t>who</a:t>
              </a:r>
              <a:r>
                <a:rPr lang="it-IT" sz="2400" b="1" i="1" dirty="0">
                  <a:latin typeface="Aptos" panose="020B0004020202020204" pitchFamily="34" charset="0"/>
                </a:rPr>
                <a:t> </a:t>
              </a:r>
              <a:r>
                <a:rPr lang="it-IT" sz="2400" b="1" i="1" dirty="0" err="1">
                  <a:latin typeface="Aptos" panose="020B0004020202020204" pitchFamily="34" charset="0"/>
                </a:rPr>
                <a:t>have</a:t>
              </a:r>
              <a:r>
                <a:rPr lang="it-IT" sz="2400" b="1" i="1" dirty="0">
                  <a:latin typeface="Aptos" panose="020B0004020202020204" pitchFamily="34" charset="0"/>
                </a:rPr>
                <a:t> </a:t>
              </a:r>
              <a:r>
                <a:rPr lang="it-IT" sz="2400" b="1" i="1" dirty="0" err="1">
                  <a:latin typeface="Aptos" panose="020B0004020202020204" pitchFamily="34" charset="0"/>
                </a:rPr>
                <a:t>done</a:t>
              </a:r>
              <a:r>
                <a:rPr lang="it-IT" sz="2400" b="1" i="1" dirty="0">
                  <a:latin typeface="Aptos" panose="020B0004020202020204" pitchFamily="34" charset="0"/>
                </a:rPr>
                <a:t> </a:t>
              </a:r>
              <a:r>
                <a:rPr lang="it-IT" sz="2400" b="1" i="1" dirty="0" err="1">
                  <a:latin typeface="Aptos" panose="020B0004020202020204" pitchFamily="34" charset="0"/>
                </a:rPr>
                <a:t>their</a:t>
              </a:r>
              <a:r>
                <a:rPr lang="it-IT" sz="2400" b="1" i="1" dirty="0">
                  <a:latin typeface="Aptos" panose="020B0004020202020204" pitchFamily="34" charset="0"/>
                </a:rPr>
                <a:t> "duty" </a:t>
              </a:r>
              <a:r>
                <a:rPr lang="it-IT" sz="2400" i="1" dirty="0">
                  <a:latin typeface="Aptos" panose="020B0004020202020204" pitchFamily="34" charset="0"/>
                </a:rPr>
                <a:t>and </a:t>
              </a:r>
              <a:r>
                <a:rPr lang="it-IT" sz="2400" b="1" i="1" dirty="0" err="1">
                  <a:latin typeface="Aptos" panose="020B0004020202020204" pitchFamily="34" charset="0"/>
                </a:rPr>
                <a:t>those</a:t>
              </a:r>
              <a:r>
                <a:rPr lang="it-IT" sz="2400" b="1" i="1" dirty="0">
                  <a:latin typeface="Aptos" panose="020B0004020202020204" pitchFamily="34" charset="0"/>
                </a:rPr>
                <a:t> </a:t>
              </a:r>
              <a:r>
                <a:rPr lang="it-IT" sz="2400" b="1" i="1" dirty="0" err="1">
                  <a:latin typeface="Aptos" panose="020B0004020202020204" pitchFamily="34" charset="0"/>
                </a:rPr>
                <a:t>who</a:t>
              </a:r>
              <a:r>
                <a:rPr lang="it-IT" sz="2400" b="1" i="1" dirty="0">
                  <a:latin typeface="Aptos" panose="020B0004020202020204" pitchFamily="34" charset="0"/>
                </a:rPr>
                <a:t> </a:t>
              </a:r>
              <a:r>
                <a:rPr lang="it-IT" sz="2400" b="1" i="1" dirty="0" err="1">
                  <a:latin typeface="Aptos" panose="020B0004020202020204" pitchFamily="34" charset="0"/>
                </a:rPr>
                <a:t>have</a:t>
              </a:r>
              <a:r>
                <a:rPr lang="it-IT" sz="2400" b="1" i="1" dirty="0">
                  <a:latin typeface="Aptos" panose="020B0004020202020204" pitchFamily="34" charset="0"/>
                </a:rPr>
                <a:t> </a:t>
              </a:r>
              <a:r>
                <a:rPr lang="it-IT" sz="2400" b="1" i="1" dirty="0" err="1">
                  <a:latin typeface="Aptos" panose="020B0004020202020204" pitchFamily="34" charset="0"/>
                </a:rPr>
                <a:t>not</a:t>
              </a:r>
              <a:r>
                <a:rPr lang="it-IT" sz="2400" i="1" dirty="0">
                  <a:latin typeface="Aptos" panose="020B0004020202020204" pitchFamily="34" charset="0"/>
                </a:rPr>
                <a:t>; </a:t>
              </a:r>
              <a:r>
                <a:rPr lang="it-IT" sz="2400" i="1" dirty="0" err="1">
                  <a:latin typeface="Aptos" panose="020B0004020202020204" pitchFamily="34" charset="0"/>
                </a:rPr>
                <a:t>also</a:t>
              </a:r>
              <a:r>
                <a:rPr lang="it-IT" sz="2400" i="1" dirty="0">
                  <a:latin typeface="Aptos" panose="020B0004020202020204" pitchFamily="34" charset="0"/>
                </a:rPr>
                <a:t> to indicate </a:t>
              </a:r>
              <a:r>
                <a:rPr lang="it-IT" sz="2400" i="1" dirty="0" err="1">
                  <a:latin typeface="Aptos" panose="020B0004020202020204" pitchFamily="34" charset="0"/>
                </a:rPr>
                <a:t>those</a:t>
              </a:r>
              <a:r>
                <a:rPr lang="it-IT" sz="2400" i="1" dirty="0">
                  <a:latin typeface="Aptos" panose="020B0004020202020204" pitchFamily="34" charset="0"/>
                </a:rPr>
                <a:t> </a:t>
              </a:r>
              <a:r>
                <a:rPr lang="it-IT" sz="2400" i="1" dirty="0" err="1">
                  <a:latin typeface="Aptos" panose="020B0004020202020204" pitchFamily="34" charset="0"/>
                </a:rPr>
                <a:t>who</a:t>
              </a:r>
              <a:r>
                <a:rPr lang="it-IT" sz="2400" i="1" dirty="0">
                  <a:latin typeface="Aptos" panose="020B0004020202020204" pitchFamily="34" charset="0"/>
                </a:rPr>
                <a:t> </a:t>
              </a:r>
              <a:r>
                <a:rPr lang="it-IT" sz="2400" i="1" dirty="0" err="1">
                  <a:latin typeface="Aptos" panose="020B0004020202020204" pitchFamily="34" charset="0"/>
                </a:rPr>
                <a:t>have</a:t>
              </a:r>
              <a:r>
                <a:rPr lang="it-IT" sz="2400" i="1" dirty="0">
                  <a:latin typeface="Aptos" panose="020B0004020202020204" pitchFamily="34" charset="0"/>
                </a:rPr>
                <a:t> the </a:t>
              </a:r>
              <a:r>
                <a:rPr lang="it-IT" sz="2400" i="1" dirty="0" err="1">
                  <a:latin typeface="Aptos" panose="020B0004020202020204" pitchFamily="34" charset="0"/>
                </a:rPr>
                <a:t>greatest</a:t>
              </a:r>
              <a:r>
                <a:rPr lang="it-IT" sz="2400" i="1" dirty="0">
                  <a:latin typeface="Aptos" panose="020B0004020202020204" pitchFamily="34" charset="0"/>
                </a:rPr>
                <a:t> or best </a:t>
              </a:r>
              <a:r>
                <a:rPr lang="it-IT" sz="2400" i="1" dirty="0" err="1">
                  <a:latin typeface="Aptos" panose="020B0004020202020204" pitchFamily="34" charset="0"/>
                </a:rPr>
                <a:t>abilities</a:t>
              </a:r>
              <a:r>
                <a:rPr lang="it-IT" sz="2400" i="1" dirty="0">
                  <a:latin typeface="Aptos" panose="020B0004020202020204" pitchFamily="34" charset="0"/>
                </a:rPr>
                <a:t> in a </a:t>
              </a:r>
              <a:r>
                <a:rPr lang="it-IT" sz="2400" i="1" dirty="0" err="1">
                  <a:latin typeface="Aptos" panose="020B0004020202020204" pitchFamily="34" charset="0"/>
                </a:rPr>
                <a:t>particular</a:t>
              </a:r>
              <a:r>
                <a:rPr lang="it-IT" sz="2400" i="1" dirty="0">
                  <a:latin typeface="Aptos" panose="020B0004020202020204" pitchFamily="34" charset="0"/>
                </a:rPr>
                <a:t> </a:t>
              </a:r>
              <a:r>
                <a:rPr lang="it-IT" sz="2400" i="1" dirty="0" err="1">
                  <a:latin typeface="Aptos" panose="020B0004020202020204" pitchFamily="34" charset="0"/>
                </a:rPr>
                <a:t>subject</a:t>
              </a:r>
              <a:r>
                <a:rPr lang="it-IT" sz="2400" i="1" dirty="0">
                  <a:latin typeface="Aptos" panose="020B0004020202020204" pitchFamily="34" charset="0"/>
                </a:rPr>
                <a:t>. </a:t>
              </a:r>
              <a:r>
                <a:rPr lang="it-IT" sz="2400" i="1" dirty="0" err="1">
                  <a:latin typeface="Aptos" panose="020B0004020202020204" pitchFamily="34" charset="0"/>
                </a:rPr>
                <a:t>Assessment</a:t>
              </a:r>
              <a:r>
                <a:rPr lang="it-IT" sz="2400" i="1" dirty="0">
                  <a:latin typeface="Aptos" panose="020B0004020202020204" pitchFamily="34" charset="0"/>
                </a:rPr>
                <a:t> </a:t>
              </a:r>
              <a:r>
                <a:rPr lang="it-IT" sz="2400" i="1" dirty="0" err="1">
                  <a:latin typeface="Aptos" panose="020B0004020202020204" pitchFamily="34" charset="0"/>
                </a:rPr>
                <a:t>classifies</a:t>
              </a:r>
              <a:r>
                <a:rPr lang="it-IT" sz="2400" i="1" dirty="0">
                  <a:latin typeface="Aptos" panose="020B0004020202020204" pitchFamily="34" charset="0"/>
                </a:rPr>
                <a:t>; </a:t>
              </a:r>
              <a:r>
                <a:rPr lang="it-IT" sz="2400" i="1" dirty="0" err="1">
                  <a:latin typeface="Aptos" panose="020B0004020202020204" pitchFamily="34" charset="0"/>
                </a:rPr>
                <a:t>it</a:t>
              </a:r>
              <a:r>
                <a:rPr lang="it-IT" sz="2400" i="1" dirty="0">
                  <a:latin typeface="Aptos" panose="020B0004020202020204" pitchFamily="34" charset="0"/>
                </a:rPr>
                <a:t> </a:t>
              </a:r>
              <a:r>
                <a:rPr lang="it-IT" sz="2400" i="1" dirty="0" err="1">
                  <a:latin typeface="Aptos" panose="020B0004020202020204" pitchFamily="34" charset="0"/>
                </a:rPr>
                <a:t>creates</a:t>
              </a:r>
              <a:r>
                <a:rPr lang="it-IT" sz="2400" i="1" dirty="0">
                  <a:latin typeface="Aptos" panose="020B0004020202020204" pitchFamily="34" charset="0"/>
                </a:rPr>
                <a:t> </a:t>
              </a:r>
              <a:r>
                <a:rPr lang="it-IT" sz="2400" i="1" dirty="0" err="1">
                  <a:latin typeface="Aptos" panose="020B0004020202020204" pitchFamily="34" charset="0"/>
                </a:rPr>
                <a:t>categories</a:t>
              </a:r>
              <a:r>
                <a:rPr lang="it-IT" sz="2400" i="1" dirty="0">
                  <a:latin typeface="Aptos" panose="020B0004020202020204" pitchFamily="34" charset="0"/>
                </a:rPr>
                <a:t>.</a:t>
              </a:r>
            </a:p>
            <a:p>
              <a:pPr algn="ctr"/>
              <a:r>
                <a:rPr lang="it-IT" sz="2400" dirty="0">
                  <a:latin typeface="Aptos" panose="020B0004020202020204" pitchFamily="34" charset="0"/>
                </a:rPr>
                <a:t>(</a:t>
              </a:r>
              <a:r>
                <a:rPr lang="it-IT" sz="2400" dirty="0" err="1">
                  <a:latin typeface="Aptos" panose="020B0004020202020204" pitchFamily="34" charset="0"/>
                </a:rPr>
                <a:t>Secondary</a:t>
              </a:r>
              <a:r>
                <a:rPr lang="it-IT" sz="2400" dirty="0">
                  <a:latin typeface="Aptos" panose="020B0004020202020204" pitchFamily="34" charset="0"/>
                </a:rPr>
                <a:t> school </a:t>
              </a:r>
              <a:r>
                <a:rPr lang="it-IT" sz="2400" dirty="0" err="1">
                  <a:latin typeface="Aptos" panose="020B0004020202020204" pitchFamily="34" charset="0"/>
                </a:rPr>
                <a:t>teacher</a:t>
              </a:r>
              <a:r>
                <a:rPr lang="it-IT" sz="2400" dirty="0">
                  <a:latin typeface="Aptos" panose="020B0004020202020204" pitchFamily="34" charset="0"/>
                </a:rPr>
                <a:t>)</a:t>
              </a:r>
            </a:p>
            <a:p>
              <a:pPr algn="ctr">
                <a:lnSpc>
                  <a:spcPts val="1960"/>
                </a:lnSpc>
              </a:pPr>
              <a:endParaRPr sz="2400" dirty="0">
                <a:latin typeface="Aptos" panose="020B0004020202020204" pitchFamily="34" charset="0"/>
              </a:endParaRPr>
            </a:p>
          </p:txBody>
        </p:sp>
        <p:sp>
          <p:nvSpPr>
            <p:cNvPr id="40" name="CasellaDiTesto 39">
              <a:extLst>
                <a:ext uri="{FF2B5EF4-FFF2-40B4-BE49-F238E27FC236}">
                  <a16:creationId xmlns:a16="http://schemas.microsoft.com/office/drawing/2014/main" id="{A93AB15D-7057-C9B6-6690-5360FF863F31}"/>
                </a:ext>
              </a:extLst>
            </p:cNvPr>
            <p:cNvSpPr txBox="1"/>
            <p:nvPr/>
          </p:nvSpPr>
          <p:spPr>
            <a:xfrm>
              <a:off x="13800989" y="179536"/>
              <a:ext cx="3422150" cy="370605"/>
            </a:xfrm>
            <a:prstGeom prst="rect">
              <a:avLst/>
            </a:prstGeom>
            <a:noFill/>
          </p:spPr>
          <p:txBody>
            <a:bodyPr wrap="square" rtlCol="0">
              <a:spAutoFit/>
            </a:bodyPr>
            <a:lstStyle/>
            <a:p>
              <a:pPr algn="ctr"/>
              <a:r>
                <a:rPr lang="it-IT" sz="2400" b="1" dirty="0" err="1">
                  <a:latin typeface="Aptos" panose="020B0004020202020204" pitchFamily="34" charset="0"/>
                </a:rPr>
                <a:t>Selective</a:t>
              </a:r>
              <a:r>
                <a:rPr lang="it-IT" sz="2400" b="1" dirty="0">
                  <a:latin typeface="Aptos" panose="020B0004020202020204" pitchFamily="34" charset="0"/>
                </a:rPr>
                <a:t>/ punitive</a:t>
              </a:r>
            </a:p>
          </p:txBody>
        </p:sp>
      </p:grpSp>
      <p:grpSp>
        <p:nvGrpSpPr>
          <p:cNvPr id="34" name="Gruppo 33">
            <a:extLst>
              <a:ext uri="{FF2B5EF4-FFF2-40B4-BE49-F238E27FC236}">
                <a16:creationId xmlns:a16="http://schemas.microsoft.com/office/drawing/2014/main" id="{25AE2430-9C6B-FD6E-AB30-364A745315C9}"/>
              </a:ext>
            </a:extLst>
          </p:cNvPr>
          <p:cNvGrpSpPr/>
          <p:nvPr/>
        </p:nvGrpSpPr>
        <p:grpSpPr>
          <a:xfrm>
            <a:off x="9132658" y="0"/>
            <a:ext cx="4271865" cy="7810500"/>
            <a:chOff x="9144000" y="-16253"/>
            <a:chExt cx="4271865" cy="5769353"/>
          </a:xfrm>
        </p:grpSpPr>
        <p:grpSp>
          <p:nvGrpSpPr>
            <p:cNvPr id="8" name="Group 8"/>
            <p:cNvGrpSpPr/>
            <p:nvPr/>
          </p:nvGrpSpPr>
          <p:grpSpPr>
            <a:xfrm>
              <a:off x="9144000" y="-16253"/>
              <a:ext cx="4271865" cy="5769353"/>
              <a:chOff x="0" y="0"/>
              <a:chExt cx="1056138" cy="2423662"/>
            </a:xfrm>
          </p:grpSpPr>
          <p:sp>
            <p:nvSpPr>
              <p:cNvPr id="9" name="Freeform 9"/>
              <p:cNvSpPr/>
              <p:nvPr/>
            </p:nvSpPr>
            <p:spPr>
              <a:xfrm>
                <a:off x="0" y="0"/>
                <a:ext cx="1056138" cy="2423662"/>
              </a:xfrm>
              <a:custGeom>
                <a:avLst/>
                <a:gdLst/>
                <a:ahLst/>
                <a:cxnLst/>
                <a:rect l="l" t="t" r="r" b="b"/>
                <a:pathLst>
                  <a:path w="1056138" h="2423662">
                    <a:moveTo>
                      <a:pt x="0" y="0"/>
                    </a:moveTo>
                    <a:lnTo>
                      <a:pt x="1056138" y="0"/>
                    </a:lnTo>
                    <a:lnTo>
                      <a:pt x="1056138" y="2423662"/>
                    </a:lnTo>
                    <a:lnTo>
                      <a:pt x="0" y="2423662"/>
                    </a:lnTo>
                    <a:close/>
                  </a:path>
                </a:pathLst>
              </a:custGeom>
              <a:solidFill>
                <a:srgbClr val="FFCAD5"/>
              </a:solidFill>
            </p:spPr>
            <p:txBody>
              <a:bodyPr/>
              <a:lstStyle/>
              <a:p>
                <a:endParaRPr lang="it-IT" dirty="0"/>
              </a:p>
            </p:txBody>
          </p:sp>
          <p:sp>
            <p:nvSpPr>
              <p:cNvPr id="10" name="TextBox 10"/>
              <p:cNvSpPr txBox="1"/>
              <p:nvPr/>
            </p:nvSpPr>
            <p:spPr>
              <a:xfrm>
                <a:off x="0" y="-28575"/>
                <a:ext cx="1056138" cy="2452237"/>
              </a:xfrm>
              <a:prstGeom prst="rect">
                <a:avLst/>
              </a:prstGeom>
            </p:spPr>
            <p:txBody>
              <a:bodyPr lIns="50800" tIns="50800" rIns="50800" bIns="50800" rtlCol="0" anchor="ctr"/>
              <a:lstStyle/>
              <a:p>
                <a:pPr algn="ctr">
                  <a:lnSpc>
                    <a:spcPts val="1960"/>
                  </a:lnSpc>
                </a:pPr>
                <a:endParaRPr/>
              </a:p>
            </p:txBody>
          </p:sp>
        </p:grpSp>
        <p:sp>
          <p:nvSpPr>
            <p:cNvPr id="42" name="CasellaDiTesto 41">
              <a:extLst>
                <a:ext uri="{FF2B5EF4-FFF2-40B4-BE49-F238E27FC236}">
                  <a16:creationId xmlns:a16="http://schemas.microsoft.com/office/drawing/2014/main" id="{E980F3CA-C158-52B2-D807-9F3E7AADE8AB}"/>
                </a:ext>
              </a:extLst>
            </p:cNvPr>
            <p:cNvSpPr txBox="1"/>
            <p:nvPr/>
          </p:nvSpPr>
          <p:spPr>
            <a:xfrm>
              <a:off x="9529613" y="154739"/>
              <a:ext cx="3422150" cy="341016"/>
            </a:xfrm>
            <a:prstGeom prst="rect">
              <a:avLst/>
            </a:prstGeom>
            <a:noFill/>
          </p:spPr>
          <p:txBody>
            <a:bodyPr wrap="square" rtlCol="0">
              <a:spAutoFit/>
            </a:bodyPr>
            <a:lstStyle/>
            <a:p>
              <a:pPr algn="ctr"/>
              <a:r>
                <a:rPr lang="it-IT" sz="2400" b="1" dirty="0">
                  <a:latin typeface="Aptos" panose="020B0004020202020204" pitchFamily="34" charset="0"/>
                </a:rPr>
                <a:t>Educational</a:t>
              </a:r>
            </a:p>
          </p:txBody>
        </p:sp>
        <p:sp>
          <p:nvSpPr>
            <p:cNvPr id="44" name="CasellaDiTesto 43">
              <a:extLst>
                <a:ext uri="{FF2B5EF4-FFF2-40B4-BE49-F238E27FC236}">
                  <a16:creationId xmlns:a16="http://schemas.microsoft.com/office/drawing/2014/main" id="{38E3BD3B-9E41-F635-F3B0-F16587409F8C}"/>
                </a:ext>
              </a:extLst>
            </p:cNvPr>
            <p:cNvSpPr txBox="1"/>
            <p:nvPr/>
          </p:nvSpPr>
          <p:spPr>
            <a:xfrm>
              <a:off x="9239231" y="592465"/>
              <a:ext cx="4070163" cy="4706024"/>
            </a:xfrm>
            <a:prstGeom prst="rect">
              <a:avLst/>
            </a:prstGeom>
            <a:noFill/>
          </p:spPr>
          <p:txBody>
            <a:bodyPr wrap="square">
              <a:spAutoFit/>
            </a:bodyPr>
            <a:lstStyle/>
            <a:p>
              <a:pPr algn="ctr"/>
              <a:r>
                <a:rPr lang="it-IT" sz="2400" i="1" dirty="0" err="1">
                  <a:latin typeface="Aptos" panose="020B0004020202020204" pitchFamily="34" charset="0"/>
                  <a:ea typeface="Calibri" panose="020F0502020204030204" pitchFamily="34" charset="0"/>
                  <a:cs typeface="Times New Roman" panose="02020603050405020304" pitchFamily="18" charset="0"/>
                </a:rPr>
                <a:t>Grading</a:t>
              </a:r>
              <a:r>
                <a:rPr lang="it-IT" sz="2400" i="1" dirty="0">
                  <a:latin typeface="Aptos" panose="020B0004020202020204" pitchFamily="34" charset="0"/>
                  <a:ea typeface="Calibri" panose="020F0502020204030204" pitchFamily="34" charset="0"/>
                  <a:cs typeface="Times New Roman" panose="02020603050405020304" pitchFamily="18" charset="0"/>
                </a:rPr>
                <a:t> </a:t>
              </a:r>
              <a:r>
                <a:rPr lang="it-IT" sz="2400" i="1" dirty="0" err="1">
                  <a:latin typeface="Aptos" panose="020B0004020202020204" pitchFamily="34" charset="0"/>
                  <a:ea typeface="Calibri" panose="020F0502020204030204" pitchFamily="34" charset="0"/>
                  <a:cs typeface="Times New Roman" panose="02020603050405020304" pitchFamily="18" charset="0"/>
                </a:rPr>
                <a:t>is</a:t>
              </a:r>
              <a:r>
                <a:rPr lang="it-IT" sz="2400" i="1" dirty="0">
                  <a:latin typeface="Aptos" panose="020B0004020202020204" pitchFamily="34" charset="0"/>
                  <a:ea typeface="Calibri" panose="020F0502020204030204" pitchFamily="34" charset="0"/>
                  <a:cs typeface="Times New Roman" panose="02020603050405020304" pitchFamily="18" charset="0"/>
                </a:rPr>
                <a:t> a tool </a:t>
              </a:r>
              <a:r>
                <a:rPr lang="it-IT" sz="2400" i="1" dirty="0" err="1">
                  <a:latin typeface="Aptos" panose="020B0004020202020204" pitchFamily="34" charset="0"/>
                  <a:ea typeface="Calibri" panose="020F0502020204030204" pitchFamily="34" charset="0"/>
                  <a:cs typeface="Times New Roman" panose="02020603050405020304" pitchFamily="18" charset="0"/>
                </a:rPr>
                <a:t>that</a:t>
              </a:r>
              <a:r>
                <a:rPr lang="it-IT" sz="2400" i="1" dirty="0">
                  <a:latin typeface="Aptos" panose="020B0004020202020204" pitchFamily="34" charset="0"/>
                  <a:ea typeface="Calibri" panose="020F0502020204030204" pitchFamily="34" charset="0"/>
                  <a:cs typeface="Times New Roman" panose="02020603050405020304" pitchFamily="18" charset="0"/>
                </a:rPr>
                <a:t> the </a:t>
              </a:r>
              <a:r>
                <a:rPr lang="it-IT" sz="2400" i="1" dirty="0" err="1">
                  <a:latin typeface="Aptos" panose="020B0004020202020204" pitchFamily="34" charset="0"/>
                  <a:ea typeface="Calibri" panose="020F0502020204030204" pitchFamily="34" charset="0"/>
                  <a:cs typeface="Times New Roman" panose="02020603050405020304" pitchFamily="18" charset="0"/>
                </a:rPr>
                <a:t>student</a:t>
              </a:r>
              <a:r>
                <a:rPr lang="it-IT" sz="2400" i="1" dirty="0">
                  <a:latin typeface="Aptos" panose="020B0004020202020204" pitchFamily="34" charset="0"/>
                  <a:ea typeface="Calibri" panose="020F0502020204030204" pitchFamily="34" charset="0"/>
                  <a:cs typeface="Times New Roman" panose="02020603050405020304" pitchFamily="18" charset="0"/>
                </a:rPr>
                <a:t> must use to </a:t>
              </a:r>
              <a:r>
                <a:rPr lang="it-IT" sz="2400" b="1" i="1" dirty="0" err="1">
                  <a:latin typeface="Aptos" panose="020B0004020202020204" pitchFamily="34" charset="0"/>
                  <a:ea typeface="Calibri" panose="020F0502020204030204" pitchFamily="34" charset="0"/>
                  <a:cs typeface="Times New Roman" panose="02020603050405020304" pitchFamily="18" charset="0"/>
                </a:rPr>
                <a:t>understand</a:t>
              </a:r>
              <a:r>
                <a:rPr lang="it-IT" sz="2400" b="1" i="1" dirty="0">
                  <a:latin typeface="Aptos" panose="020B0004020202020204" pitchFamily="34" charset="0"/>
                  <a:ea typeface="Calibri" panose="020F0502020204030204" pitchFamily="34" charset="0"/>
                  <a:cs typeface="Times New Roman" panose="02020603050405020304" pitchFamily="18" charset="0"/>
                </a:rPr>
                <a:t> </a:t>
              </a:r>
              <a:r>
                <a:rPr lang="it-IT" sz="2400" b="1" i="1" dirty="0" err="1">
                  <a:latin typeface="Aptos" panose="020B0004020202020204" pitchFamily="34" charset="0"/>
                  <a:ea typeface="Calibri" panose="020F0502020204030204" pitchFamily="34" charset="0"/>
                  <a:cs typeface="Times New Roman" panose="02020603050405020304" pitchFamily="18" charset="0"/>
                </a:rPr>
                <a:t>their</a:t>
              </a:r>
              <a:r>
                <a:rPr lang="it-IT" sz="2400" b="1" i="1" dirty="0">
                  <a:latin typeface="Aptos" panose="020B0004020202020204" pitchFamily="34" charset="0"/>
                  <a:ea typeface="Calibri" panose="020F0502020204030204" pitchFamily="34" charset="0"/>
                  <a:cs typeface="Times New Roman" panose="02020603050405020304" pitchFamily="18" charset="0"/>
                </a:rPr>
                <a:t> </a:t>
              </a:r>
              <a:r>
                <a:rPr lang="it-IT" sz="2400" b="1" i="1" dirty="0" err="1">
                  <a:latin typeface="Aptos" panose="020B0004020202020204" pitchFamily="34" charset="0"/>
                  <a:ea typeface="Calibri" panose="020F0502020204030204" pitchFamily="34" charset="0"/>
                  <a:cs typeface="Times New Roman" panose="02020603050405020304" pitchFamily="18" charset="0"/>
                </a:rPr>
                <a:t>mastery</a:t>
              </a:r>
              <a:r>
                <a:rPr lang="it-IT" sz="2400" b="1" i="1" dirty="0">
                  <a:latin typeface="Aptos" panose="020B0004020202020204" pitchFamily="34" charset="0"/>
                  <a:ea typeface="Calibri" panose="020F0502020204030204" pitchFamily="34" charset="0"/>
                  <a:cs typeface="Times New Roman" panose="02020603050405020304" pitchFamily="18" charset="0"/>
                </a:rPr>
                <a:t> of competence and knowledge </a:t>
              </a:r>
              <a:r>
                <a:rPr lang="it-IT" sz="2400" i="1" dirty="0">
                  <a:latin typeface="Aptos" panose="020B0004020202020204" pitchFamily="34" charset="0"/>
                  <a:ea typeface="Calibri" panose="020F0502020204030204" pitchFamily="34" charset="0"/>
                  <a:cs typeface="Times New Roman" panose="02020603050405020304" pitchFamily="18" charset="0"/>
                </a:rPr>
                <a:t>on a </a:t>
              </a:r>
              <a:r>
                <a:rPr lang="it-IT" sz="2400" i="1" dirty="0" err="1">
                  <a:latin typeface="Aptos" panose="020B0004020202020204" pitchFamily="34" charset="0"/>
                  <a:ea typeface="Calibri" panose="020F0502020204030204" pitchFamily="34" charset="0"/>
                  <a:cs typeface="Times New Roman" panose="02020603050405020304" pitchFamily="18" charset="0"/>
                </a:rPr>
                <a:t>topic</a:t>
              </a:r>
              <a:r>
                <a:rPr lang="it-IT" sz="2400" i="1" dirty="0">
                  <a:latin typeface="Aptos" panose="020B0004020202020204" pitchFamily="34" charset="0"/>
                  <a:ea typeface="Calibri" panose="020F0502020204030204" pitchFamily="34" charset="0"/>
                  <a:cs typeface="Times New Roman" panose="02020603050405020304" pitchFamily="18" charset="0"/>
                </a:rPr>
                <a:t>, and in some </a:t>
              </a:r>
              <a:r>
                <a:rPr lang="it-IT" sz="2400" i="1" dirty="0" err="1">
                  <a:latin typeface="Aptos" panose="020B0004020202020204" pitchFamily="34" charset="0"/>
                  <a:ea typeface="Calibri" panose="020F0502020204030204" pitchFamily="34" charset="0"/>
                  <a:cs typeface="Times New Roman" panose="02020603050405020304" pitchFamily="18" charset="0"/>
                </a:rPr>
                <a:t>cases</a:t>
              </a:r>
              <a:r>
                <a:rPr lang="it-IT" sz="2400" i="1" dirty="0">
                  <a:latin typeface="Aptos" panose="020B0004020202020204" pitchFamily="34" charset="0"/>
                  <a:ea typeface="Calibri" panose="020F0502020204030204" pitchFamily="34" charset="0"/>
                  <a:cs typeface="Times New Roman" panose="02020603050405020304" pitchFamily="18" charset="0"/>
                </a:rPr>
                <a:t>, </a:t>
              </a:r>
              <a:r>
                <a:rPr lang="it-IT" sz="2400" i="1" dirty="0" err="1">
                  <a:latin typeface="Aptos" panose="020B0004020202020204" pitchFamily="34" charset="0"/>
                  <a:ea typeface="Calibri" panose="020F0502020204030204" pitchFamily="34" charset="0"/>
                  <a:cs typeface="Times New Roman" panose="02020603050405020304" pitchFamily="18" charset="0"/>
                </a:rPr>
                <a:t>they</a:t>
              </a:r>
              <a:r>
                <a:rPr lang="it-IT" sz="2400" i="1" dirty="0">
                  <a:latin typeface="Aptos" panose="020B0004020202020204" pitchFamily="34" charset="0"/>
                  <a:ea typeface="Calibri" panose="020F0502020204030204" pitchFamily="34" charset="0"/>
                  <a:cs typeface="Times New Roman" panose="02020603050405020304" pitchFamily="18" charset="0"/>
                </a:rPr>
                <a:t> must </a:t>
              </a:r>
              <a:r>
                <a:rPr lang="it-IT" sz="2400" i="1" dirty="0" err="1">
                  <a:latin typeface="Aptos" panose="020B0004020202020204" pitchFamily="34" charset="0"/>
                  <a:ea typeface="Calibri" panose="020F0502020204030204" pitchFamily="34" charset="0"/>
                  <a:cs typeface="Times New Roman" panose="02020603050405020304" pitchFamily="18" charset="0"/>
                </a:rPr>
                <a:t>activate</a:t>
              </a:r>
              <a:r>
                <a:rPr lang="it-IT" sz="2400" i="1" dirty="0">
                  <a:latin typeface="Aptos" panose="020B0004020202020204" pitchFamily="34" charset="0"/>
                  <a:ea typeface="Calibri" panose="020F0502020204030204" pitchFamily="34" charset="0"/>
                  <a:cs typeface="Times New Roman" panose="02020603050405020304" pitchFamily="18" charset="0"/>
                </a:rPr>
                <a:t> strategies to </a:t>
              </a:r>
              <a:r>
                <a:rPr lang="it-IT" sz="2400" i="1" dirty="0" err="1">
                  <a:latin typeface="Aptos" panose="020B0004020202020204" pitchFamily="34" charset="0"/>
                  <a:ea typeface="Calibri" panose="020F0502020204030204" pitchFamily="34" charset="0"/>
                  <a:cs typeface="Times New Roman" panose="02020603050405020304" pitchFamily="18" charset="0"/>
                </a:rPr>
                <a:t>recover</a:t>
              </a:r>
              <a:endParaRPr lang="it-IT" sz="2400" i="1" dirty="0">
                <a:latin typeface="Aptos" panose="020B0004020202020204" pitchFamily="34" charset="0"/>
                <a:ea typeface="Calibri" panose="020F0502020204030204" pitchFamily="34" charset="0"/>
                <a:cs typeface="Times New Roman" panose="02020603050405020304" pitchFamily="18" charset="0"/>
              </a:endParaRPr>
            </a:p>
            <a:p>
              <a:pPr algn="ctr"/>
              <a:r>
                <a:rPr lang="it-IT" sz="2400" dirty="0">
                  <a:effectLst/>
                  <a:latin typeface="Aptos" panose="020B0004020202020204" pitchFamily="34" charset="0"/>
                  <a:ea typeface="Calibri" panose="020F0502020204030204" pitchFamily="34" charset="0"/>
                  <a:cs typeface="Times New Roman" panose="02020603050405020304" pitchFamily="18" charset="0"/>
                </a:rPr>
                <a:t>(</a:t>
              </a:r>
              <a:r>
                <a:rPr lang="it-IT" sz="2400" dirty="0" err="1">
                  <a:latin typeface="Aptos" panose="020B0004020202020204" pitchFamily="34" charset="0"/>
                  <a:ea typeface="Calibri" panose="020F0502020204030204" pitchFamily="34" charset="0"/>
                  <a:cs typeface="Times New Roman" panose="02020603050405020304" pitchFamily="18" charset="0"/>
                </a:rPr>
                <a:t>S</a:t>
              </a:r>
              <a:r>
                <a:rPr lang="it-IT" sz="2400" dirty="0" err="1">
                  <a:effectLst/>
                  <a:latin typeface="Aptos" panose="020B0004020202020204" pitchFamily="34" charset="0"/>
                  <a:ea typeface="Calibri" panose="020F0502020204030204" pitchFamily="34" charset="0"/>
                  <a:cs typeface="Times New Roman" panose="02020603050405020304" pitchFamily="18" charset="0"/>
                </a:rPr>
                <a:t>econdary</a:t>
              </a:r>
              <a:r>
                <a:rPr lang="it-IT" sz="2400" dirty="0">
                  <a:effectLst/>
                  <a:latin typeface="Aptos" panose="020B0004020202020204" pitchFamily="34" charset="0"/>
                  <a:ea typeface="Calibri" panose="020F0502020204030204" pitchFamily="34" charset="0"/>
                  <a:cs typeface="Times New Roman" panose="02020603050405020304" pitchFamily="18" charset="0"/>
                </a:rPr>
                <a:t> school </a:t>
              </a:r>
              <a:r>
                <a:rPr lang="it-IT" sz="2400" dirty="0" err="1">
                  <a:effectLst/>
                  <a:latin typeface="Aptos" panose="020B0004020202020204" pitchFamily="34" charset="0"/>
                  <a:ea typeface="Calibri" panose="020F0502020204030204" pitchFamily="34" charset="0"/>
                  <a:cs typeface="Times New Roman" panose="02020603050405020304" pitchFamily="18" charset="0"/>
                </a:rPr>
                <a:t>teacher</a:t>
              </a:r>
              <a:r>
                <a:rPr lang="it-IT" sz="2400" dirty="0">
                  <a:effectLst/>
                  <a:latin typeface="Aptos" panose="020B0004020202020204" pitchFamily="34" charset="0"/>
                  <a:ea typeface="Calibri" panose="020F0502020204030204" pitchFamily="34" charset="0"/>
                  <a:cs typeface="Times New Roman" panose="02020603050405020304" pitchFamily="18" charset="0"/>
                </a:rPr>
                <a:t>)</a:t>
              </a:r>
            </a:p>
            <a:p>
              <a:pPr algn="ctr"/>
              <a:endParaRPr lang="it-IT" sz="2400" dirty="0">
                <a:latin typeface="Aptos" panose="020B0004020202020204" pitchFamily="34" charset="0"/>
                <a:ea typeface="Calibri" panose="020F0502020204030204" pitchFamily="34" charset="0"/>
                <a:cs typeface="Times New Roman" panose="02020603050405020304" pitchFamily="18" charset="0"/>
              </a:endParaRPr>
            </a:p>
            <a:p>
              <a:pPr algn="ctr"/>
              <a:endParaRPr lang="it-IT" sz="2400" dirty="0">
                <a:latin typeface="Aptos" panose="020B0004020202020204" pitchFamily="34" charset="0"/>
                <a:ea typeface="Calibri" panose="020F0502020204030204" pitchFamily="34" charset="0"/>
                <a:cs typeface="Times New Roman" panose="02020603050405020304" pitchFamily="18" charset="0"/>
              </a:endParaRPr>
            </a:p>
            <a:p>
              <a:pPr algn="ctr"/>
              <a:r>
                <a:rPr lang="it-IT" sz="2400" i="1" dirty="0" err="1">
                  <a:latin typeface="Aptos" panose="020B0004020202020204" pitchFamily="34" charset="0"/>
                  <a:ea typeface="Calibri" panose="020F0502020204030204" pitchFamily="34" charset="0"/>
                  <a:cs typeface="Times New Roman" panose="02020603050405020304" pitchFamily="18" charset="0"/>
                </a:rPr>
                <a:t>If</a:t>
              </a:r>
              <a:r>
                <a:rPr lang="it-IT" sz="2400" i="1" dirty="0">
                  <a:latin typeface="Aptos" panose="020B0004020202020204" pitchFamily="34" charset="0"/>
                  <a:ea typeface="Calibri" panose="020F0502020204030204" pitchFamily="34" charset="0"/>
                  <a:cs typeface="Times New Roman" panose="02020603050405020304" pitchFamily="18" charset="0"/>
                </a:rPr>
                <a:t> out of 25 </a:t>
              </a:r>
              <a:r>
                <a:rPr lang="it-IT" sz="2400" i="1" dirty="0" err="1">
                  <a:latin typeface="Aptos" panose="020B0004020202020204" pitchFamily="34" charset="0"/>
                  <a:ea typeface="Calibri" panose="020F0502020204030204" pitchFamily="34" charset="0"/>
                  <a:cs typeface="Times New Roman" panose="02020603050405020304" pitchFamily="18" charset="0"/>
                </a:rPr>
                <a:t>students</a:t>
              </a:r>
              <a:r>
                <a:rPr lang="it-IT" sz="2400" i="1" dirty="0">
                  <a:latin typeface="Aptos" panose="020B0004020202020204" pitchFamily="34" charset="0"/>
                  <a:ea typeface="Calibri" panose="020F0502020204030204" pitchFamily="34" charset="0"/>
                  <a:cs typeface="Times New Roman" panose="02020603050405020304" pitchFamily="18" charset="0"/>
                </a:rPr>
                <a:t>, 20 </a:t>
              </a:r>
              <a:r>
                <a:rPr lang="it-IT" sz="2400" i="1" dirty="0" err="1">
                  <a:latin typeface="Aptos" panose="020B0004020202020204" pitchFamily="34" charset="0"/>
                  <a:ea typeface="Calibri" panose="020F0502020204030204" pitchFamily="34" charset="0"/>
                  <a:cs typeface="Times New Roman" panose="02020603050405020304" pitchFamily="18" charset="0"/>
                </a:rPr>
                <a:t>perform</a:t>
              </a:r>
              <a:r>
                <a:rPr lang="it-IT" sz="2400" i="1" dirty="0">
                  <a:latin typeface="Aptos" panose="020B0004020202020204" pitchFamily="34" charset="0"/>
                  <a:ea typeface="Calibri" panose="020F0502020204030204" pitchFamily="34" charset="0"/>
                  <a:cs typeface="Times New Roman" panose="02020603050405020304" pitchFamily="18" charset="0"/>
                </a:rPr>
                <a:t> </a:t>
              </a:r>
              <a:r>
                <a:rPr lang="it-IT" sz="2400" i="1" dirty="0" err="1">
                  <a:latin typeface="Aptos" panose="020B0004020202020204" pitchFamily="34" charset="0"/>
                  <a:ea typeface="Calibri" panose="020F0502020204030204" pitchFamily="34" charset="0"/>
                  <a:cs typeface="Times New Roman" panose="02020603050405020304" pitchFamily="18" charset="0"/>
                </a:rPr>
                <a:t>very</a:t>
              </a:r>
              <a:r>
                <a:rPr lang="it-IT" sz="2400" i="1" dirty="0">
                  <a:latin typeface="Aptos" panose="020B0004020202020204" pitchFamily="34" charset="0"/>
                  <a:ea typeface="Calibri" panose="020F0502020204030204" pitchFamily="34" charset="0"/>
                  <a:cs typeface="Times New Roman" panose="02020603050405020304" pitchFamily="18" charset="0"/>
                </a:rPr>
                <a:t> </a:t>
              </a:r>
              <a:r>
                <a:rPr lang="it-IT" sz="2400" i="1" dirty="0" err="1">
                  <a:latin typeface="Aptos" panose="020B0004020202020204" pitchFamily="34" charset="0"/>
                  <a:ea typeface="Calibri" panose="020F0502020204030204" pitchFamily="34" charset="0"/>
                  <a:cs typeface="Times New Roman" panose="02020603050405020304" pitchFamily="18" charset="0"/>
                </a:rPr>
                <a:t>poorly</a:t>
              </a:r>
              <a:r>
                <a:rPr lang="it-IT" sz="2400" i="1" dirty="0">
                  <a:latin typeface="Aptos" panose="020B0004020202020204" pitchFamily="34" charset="0"/>
                  <a:ea typeface="Calibri" panose="020F0502020204030204" pitchFamily="34" charset="0"/>
                  <a:cs typeface="Times New Roman" panose="02020603050405020304" pitchFamily="18" charset="0"/>
                </a:rPr>
                <a:t> in a test, the </a:t>
              </a:r>
              <a:r>
                <a:rPr lang="it-IT" sz="2400" i="1" dirty="0" err="1">
                  <a:latin typeface="Aptos" panose="020B0004020202020204" pitchFamily="34" charset="0"/>
                  <a:ea typeface="Calibri" panose="020F0502020204030204" pitchFamily="34" charset="0"/>
                  <a:cs typeface="Times New Roman" panose="02020603050405020304" pitchFamily="18" charset="0"/>
                </a:rPr>
                <a:t>problem</a:t>
              </a:r>
              <a:r>
                <a:rPr lang="it-IT" sz="2400" i="1" dirty="0">
                  <a:latin typeface="Aptos" panose="020B0004020202020204" pitchFamily="34" charset="0"/>
                  <a:ea typeface="Calibri" panose="020F0502020204030204" pitchFamily="34" charset="0"/>
                  <a:cs typeface="Times New Roman" panose="02020603050405020304" pitchFamily="18" charset="0"/>
                </a:rPr>
                <a:t> </a:t>
              </a:r>
              <a:r>
                <a:rPr lang="it-IT" sz="2400" i="1" dirty="0" err="1">
                  <a:latin typeface="Aptos" panose="020B0004020202020204" pitchFamily="34" charset="0"/>
                  <a:ea typeface="Calibri" panose="020F0502020204030204" pitchFamily="34" charset="0"/>
                  <a:cs typeface="Times New Roman" panose="02020603050405020304" pitchFamily="18" charset="0"/>
                </a:rPr>
                <a:t>could</a:t>
              </a:r>
              <a:r>
                <a:rPr lang="it-IT" sz="2400" i="1" dirty="0">
                  <a:latin typeface="Aptos" panose="020B0004020202020204" pitchFamily="34" charset="0"/>
                  <a:ea typeface="Calibri" panose="020F0502020204030204" pitchFamily="34" charset="0"/>
                  <a:cs typeface="Times New Roman" panose="02020603050405020304" pitchFamily="18" charset="0"/>
                </a:rPr>
                <a:t> be the </a:t>
              </a:r>
              <a:r>
                <a:rPr lang="it-IT" sz="2400" i="1" dirty="0" err="1">
                  <a:latin typeface="Aptos" panose="020B0004020202020204" pitchFamily="34" charset="0"/>
                  <a:ea typeface="Calibri" panose="020F0502020204030204" pitchFamily="34" charset="0"/>
                  <a:cs typeface="Times New Roman" panose="02020603050405020304" pitchFamily="18" charset="0"/>
                </a:rPr>
                <a:t>difficult</a:t>
              </a:r>
              <a:r>
                <a:rPr lang="it-IT" sz="2400" i="1" dirty="0">
                  <a:latin typeface="Aptos" panose="020B0004020202020204" pitchFamily="34" charset="0"/>
                  <a:ea typeface="Calibri" panose="020F0502020204030204" pitchFamily="34" charset="0"/>
                  <a:cs typeface="Times New Roman" panose="02020603050405020304" pitchFamily="18" charset="0"/>
                </a:rPr>
                <a:t> </a:t>
              </a:r>
              <a:r>
                <a:rPr lang="it-IT" sz="2400" i="1" dirty="0" err="1">
                  <a:latin typeface="Aptos" panose="020B0004020202020204" pitchFamily="34" charset="0"/>
                  <a:ea typeface="Calibri" panose="020F0502020204030204" pitchFamily="34" charset="0"/>
                  <a:cs typeface="Times New Roman" panose="02020603050405020304" pitchFamily="18" charset="0"/>
                </a:rPr>
                <a:t>topic</a:t>
              </a:r>
              <a:r>
                <a:rPr lang="it-IT" sz="2400" i="1" dirty="0">
                  <a:latin typeface="Aptos" panose="020B0004020202020204" pitchFamily="34" charset="0"/>
                  <a:ea typeface="Calibri" panose="020F0502020204030204" pitchFamily="34" charset="0"/>
                  <a:cs typeface="Times New Roman" panose="02020603050405020304" pitchFamily="18" charset="0"/>
                </a:rPr>
                <a:t>, </a:t>
              </a:r>
              <a:r>
                <a:rPr lang="it-IT" sz="2400" i="1" dirty="0" err="1">
                  <a:latin typeface="Aptos" panose="020B0004020202020204" pitchFamily="34" charset="0"/>
                  <a:ea typeface="Calibri" panose="020F0502020204030204" pitchFamily="34" charset="0"/>
                  <a:cs typeface="Times New Roman" panose="02020603050405020304" pitchFamily="18" charset="0"/>
                </a:rPr>
                <a:t>but</a:t>
              </a:r>
              <a:r>
                <a:rPr lang="it-IT" sz="2400" i="1" dirty="0">
                  <a:latin typeface="Aptos" panose="020B0004020202020204" pitchFamily="34" charset="0"/>
                  <a:ea typeface="Calibri" panose="020F0502020204030204" pitchFamily="34" charset="0"/>
                  <a:cs typeface="Times New Roman" panose="02020603050405020304" pitchFamily="18" charset="0"/>
                </a:rPr>
                <a:t> </a:t>
              </a:r>
              <a:r>
                <a:rPr lang="it-IT" sz="2400" i="1" dirty="0" err="1">
                  <a:latin typeface="Aptos" panose="020B0004020202020204" pitchFamily="34" charset="0"/>
                  <a:ea typeface="Calibri" panose="020F0502020204030204" pitchFamily="34" charset="0"/>
                  <a:cs typeface="Times New Roman" panose="02020603050405020304" pitchFamily="18" charset="0"/>
                </a:rPr>
                <a:t>maybe</a:t>
              </a:r>
              <a:r>
                <a:rPr lang="it-IT" sz="2400" i="1" dirty="0">
                  <a:latin typeface="Aptos" panose="020B0004020202020204" pitchFamily="34" charset="0"/>
                  <a:ea typeface="Calibri" panose="020F0502020204030204" pitchFamily="34" charset="0"/>
                  <a:cs typeface="Times New Roman" panose="02020603050405020304" pitchFamily="18" charset="0"/>
                </a:rPr>
                <a:t> I </a:t>
              </a:r>
              <a:r>
                <a:rPr lang="it-IT" sz="2400" b="1" i="1" dirty="0" err="1">
                  <a:latin typeface="Aptos" panose="020B0004020202020204" pitchFamily="34" charset="0"/>
                  <a:ea typeface="Calibri" panose="020F0502020204030204" pitchFamily="34" charset="0"/>
                  <a:cs typeface="Times New Roman" panose="02020603050405020304" pitchFamily="18" charset="0"/>
                </a:rPr>
                <a:t>didn’t</a:t>
              </a:r>
              <a:r>
                <a:rPr lang="it-IT" sz="2400" b="1" i="1" dirty="0">
                  <a:latin typeface="Aptos" panose="020B0004020202020204" pitchFamily="34" charset="0"/>
                  <a:ea typeface="Calibri" panose="020F0502020204030204" pitchFamily="34" charset="0"/>
                  <a:cs typeface="Times New Roman" panose="02020603050405020304" pitchFamily="18" charset="0"/>
                </a:rPr>
                <a:t> </a:t>
              </a:r>
              <a:r>
                <a:rPr lang="it-IT" sz="2400" b="1" i="1" dirty="0" err="1">
                  <a:latin typeface="Aptos" panose="020B0004020202020204" pitchFamily="34" charset="0"/>
                  <a:ea typeface="Calibri" panose="020F0502020204030204" pitchFamily="34" charset="0"/>
                  <a:cs typeface="Times New Roman" panose="02020603050405020304" pitchFamily="18" charset="0"/>
                </a:rPr>
                <a:t>explain</a:t>
              </a:r>
              <a:r>
                <a:rPr lang="it-IT" sz="2400" b="1" i="1" dirty="0">
                  <a:latin typeface="Aptos" panose="020B0004020202020204" pitchFamily="34" charset="0"/>
                  <a:ea typeface="Calibri" panose="020F0502020204030204" pitchFamily="34" charset="0"/>
                  <a:cs typeface="Times New Roman" panose="02020603050405020304" pitchFamily="18" charset="0"/>
                </a:rPr>
                <a:t> </a:t>
              </a:r>
              <a:r>
                <a:rPr lang="it-IT" sz="2400" b="1" i="1" dirty="0" err="1">
                  <a:latin typeface="Aptos" panose="020B0004020202020204" pitchFamily="34" charset="0"/>
                  <a:ea typeface="Calibri" panose="020F0502020204030204" pitchFamily="34" charset="0"/>
                  <a:cs typeface="Times New Roman" panose="02020603050405020304" pitchFamily="18" charset="0"/>
                </a:rPr>
                <a:t>it</a:t>
              </a:r>
              <a:r>
                <a:rPr lang="it-IT" sz="2400" b="1" i="1" dirty="0">
                  <a:latin typeface="Aptos" panose="020B0004020202020204" pitchFamily="34" charset="0"/>
                  <a:ea typeface="Calibri" panose="020F0502020204030204" pitchFamily="34" charset="0"/>
                  <a:cs typeface="Times New Roman" panose="02020603050405020304" pitchFamily="18" charset="0"/>
                </a:rPr>
                <a:t> </a:t>
              </a:r>
              <a:r>
                <a:rPr lang="it-IT" sz="2400" b="1" i="1" dirty="0" err="1">
                  <a:latin typeface="Aptos" panose="020B0004020202020204" pitchFamily="34" charset="0"/>
                  <a:ea typeface="Calibri" panose="020F0502020204030204" pitchFamily="34" charset="0"/>
                  <a:cs typeface="Times New Roman" panose="02020603050405020304" pitchFamily="18" charset="0"/>
                </a:rPr>
                <a:t>well</a:t>
              </a:r>
              <a:r>
                <a:rPr lang="it-IT" sz="2400" b="1" i="1" dirty="0">
                  <a:latin typeface="Aptos" panose="020B0004020202020204" pitchFamily="34" charset="0"/>
                  <a:ea typeface="Calibri" panose="020F0502020204030204" pitchFamily="34" charset="0"/>
                  <a:cs typeface="Times New Roman" panose="02020603050405020304" pitchFamily="18" charset="0"/>
                </a:rPr>
                <a:t> </a:t>
              </a:r>
              <a:r>
                <a:rPr lang="it-IT" sz="2400" b="1" i="1" dirty="0" err="1">
                  <a:latin typeface="Aptos" panose="020B0004020202020204" pitchFamily="34" charset="0"/>
                  <a:ea typeface="Calibri" panose="020F0502020204030204" pitchFamily="34" charset="0"/>
                  <a:cs typeface="Times New Roman" panose="02020603050405020304" pitchFamily="18" charset="0"/>
                </a:rPr>
                <a:t>enough</a:t>
              </a:r>
              <a:r>
                <a:rPr lang="it-IT" sz="2400" b="1" i="1" dirty="0">
                  <a:latin typeface="Aptos" panose="020B0004020202020204" pitchFamily="34" charset="0"/>
                  <a:ea typeface="Calibri" panose="020F0502020204030204" pitchFamily="34" charset="0"/>
                  <a:cs typeface="Times New Roman" panose="02020603050405020304" pitchFamily="18" charset="0"/>
                </a:rPr>
                <a:t> </a:t>
              </a:r>
              <a:r>
                <a:rPr lang="it-IT" sz="2400" b="1" i="1" dirty="0" err="1">
                  <a:latin typeface="Aptos" panose="020B0004020202020204" pitchFamily="34" charset="0"/>
                  <a:ea typeface="Calibri" panose="020F0502020204030204" pitchFamily="34" charset="0"/>
                  <a:cs typeface="Times New Roman" panose="02020603050405020304" pitchFamily="18" charset="0"/>
                </a:rPr>
                <a:t>either</a:t>
              </a:r>
              <a:endParaRPr lang="it-IT" sz="2400" b="1" i="1" dirty="0">
                <a:latin typeface="Aptos" panose="020B0004020202020204" pitchFamily="34" charset="0"/>
                <a:ea typeface="Calibri" panose="020F0502020204030204" pitchFamily="34" charset="0"/>
                <a:cs typeface="Times New Roman" panose="02020603050405020304" pitchFamily="18" charset="0"/>
              </a:endParaRPr>
            </a:p>
            <a:p>
              <a:pPr algn="ctr"/>
              <a:r>
                <a:rPr lang="it-IT" sz="2400" dirty="0">
                  <a:latin typeface="Aptos" panose="020B0004020202020204" pitchFamily="34" charset="0"/>
                  <a:ea typeface="Calibri" panose="020F0502020204030204" pitchFamily="34" charset="0"/>
                  <a:cs typeface="Times New Roman" panose="02020603050405020304" pitchFamily="18" charset="0"/>
                </a:rPr>
                <a:t>(Middle school </a:t>
              </a:r>
              <a:r>
                <a:rPr lang="it-IT" sz="2400" dirty="0" err="1">
                  <a:latin typeface="Aptos" panose="020B0004020202020204" pitchFamily="34" charset="0"/>
                  <a:ea typeface="Calibri" panose="020F0502020204030204" pitchFamily="34" charset="0"/>
                  <a:cs typeface="Times New Roman" panose="02020603050405020304" pitchFamily="18" charset="0"/>
                </a:rPr>
                <a:t>teacher</a:t>
              </a:r>
              <a:r>
                <a:rPr lang="it-IT" sz="2400" dirty="0">
                  <a:latin typeface="Aptos" panose="020B0004020202020204" pitchFamily="34" charset="0"/>
                  <a:ea typeface="Calibri" panose="020F0502020204030204" pitchFamily="34" charset="0"/>
                  <a:cs typeface="Times New Roman" panose="02020603050405020304" pitchFamily="18" charset="0"/>
                </a:rPr>
                <a:t>)</a:t>
              </a:r>
            </a:p>
          </p:txBody>
        </p:sp>
      </p:grpSp>
      <p:grpSp>
        <p:nvGrpSpPr>
          <p:cNvPr id="30" name="Gruppo 29">
            <a:extLst>
              <a:ext uri="{FF2B5EF4-FFF2-40B4-BE49-F238E27FC236}">
                <a16:creationId xmlns:a16="http://schemas.microsoft.com/office/drawing/2014/main" id="{B6D1F98A-FEDC-9310-CDA5-FF8E95F46D9E}"/>
              </a:ext>
            </a:extLst>
          </p:cNvPr>
          <p:cNvGrpSpPr/>
          <p:nvPr/>
        </p:nvGrpSpPr>
        <p:grpSpPr>
          <a:xfrm>
            <a:off x="4800600" y="-21589"/>
            <a:ext cx="4083412" cy="3998214"/>
            <a:chOff x="4876800" y="-21590"/>
            <a:chExt cx="4083412" cy="4062833"/>
          </a:xfrm>
        </p:grpSpPr>
        <p:grpSp>
          <p:nvGrpSpPr>
            <p:cNvPr id="15" name="Group 5">
              <a:extLst>
                <a:ext uri="{FF2B5EF4-FFF2-40B4-BE49-F238E27FC236}">
                  <a16:creationId xmlns:a16="http://schemas.microsoft.com/office/drawing/2014/main" id="{725B4E11-FA71-DCCD-6D0C-FAD1B16BDA76}"/>
                </a:ext>
              </a:extLst>
            </p:cNvPr>
            <p:cNvGrpSpPr/>
            <p:nvPr/>
          </p:nvGrpSpPr>
          <p:grpSpPr>
            <a:xfrm>
              <a:off x="4876800" y="-21590"/>
              <a:ext cx="4083412" cy="4062833"/>
              <a:chOff x="0" y="0"/>
              <a:chExt cx="1059315" cy="2132658"/>
            </a:xfrm>
          </p:grpSpPr>
          <p:sp>
            <p:nvSpPr>
              <p:cNvPr id="17" name="Freeform 6">
                <a:extLst>
                  <a:ext uri="{FF2B5EF4-FFF2-40B4-BE49-F238E27FC236}">
                    <a16:creationId xmlns:a16="http://schemas.microsoft.com/office/drawing/2014/main" id="{79B34A91-B06B-BA23-34FA-A32AB61A2832}"/>
                  </a:ext>
                </a:extLst>
              </p:cNvPr>
              <p:cNvSpPr/>
              <p:nvPr/>
            </p:nvSpPr>
            <p:spPr>
              <a:xfrm>
                <a:off x="0" y="0"/>
                <a:ext cx="1059315" cy="2132658"/>
              </a:xfrm>
              <a:custGeom>
                <a:avLst/>
                <a:gdLst/>
                <a:ahLst/>
                <a:cxnLst/>
                <a:rect l="l" t="t" r="r" b="b"/>
                <a:pathLst>
                  <a:path w="1059315" h="2132658">
                    <a:moveTo>
                      <a:pt x="0" y="0"/>
                    </a:moveTo>
                    <a:lnTo>
                      <a:pt x="1059315" y="0"/>
                    </a:lnTo>
                    <a:lnTo>
                      <a:pt x="1059315" y="2132658"/>
                    </a:lnTo>
                    <a:lnTo>
                      <a:pt x="0" y="2132658"/>
                    </a:lnTo>
                    <a:close/>
                  </a:path>
                </a:pathLst>
              </a:custGeom>
              <a:solidFill>
                <a:srgbClr val="FCF9F6"/>
              </a:solidFill>
            </p:spPr>
            <p:txBody>
              <a:bodyPr/>
              <a:lstStyle/>
              <a:p>
                <a:endParaRPr lang="it-IT" dirty="0"/>
              </a:p>
            </p:txBody>
          </p:sp>
          <p:sp>
            <p:nvSpPr>
              <p:cNvPr id="19" name="TextBox 7">
                <a:extLst>
                  <a:ext uri="{FF2B5EF4-FFF2-40B4-BE49-F238E27FC236}">
                    <a16:creationId xmlns:a16="http://schemas.microsoft.com/office/drawing/2014/main" id="{D5EB89DD-20A4-1BF6-D753-F1593EC20731}"/>
                  </a:ext>
                </a:extLst>
              </p:cNvPr>
              <p:cNvSpPr txBox="1"/>
              <p:nvPr/>
            </p:nvSpPr>
            <p:spPr>
              <a:xfrm>
                <a:off x="0" y="-28575"/>
                <a:ext cx="1059315" cy="2161233"/>
              </a:xfrm>
              <a:prstGeom prst="rect">
                <a:avLst/>
              </a:prstGeom>
            </p:spPr>
            <p:txBody>
              <a:bodyPr lIns="50800" tIns="50800" rIns="50800" bIns="50800" rtlCol="0" anchor="ctr"/>
              <a:lstStyle/>
              <a:p>
                <a:pPr algn="ctr">
                  <a:lnSpc>
                    <a:spcPts val="1960"/>
                  </a:lnSpc>
                </a:pPr>
                <a:endParaRPr/>
              </a:p>
            </p:txBody>
          </p:sp>
        </p:grpSp>
        <p:sp>
          <p:nvSpPr>
            <p:cNvPr id="35" name="CasellaDiTesto 34">
              <a:extLst>
                <a:ext uri="{FF2B5EF4-FFF2-40B4-BE49-F238E27FC236}">
                  <a16:creationId xmlns:a16="http://schemas.microsoft.com/office/drawing/2014/main" id="{0B4F6860-18B0-8D0A-E566-D6FBEA20ECF1}"/>
                </a:ext>
              </a:extLst>
            </p:cNvPr>
            <p:cNvSpPr txBox="1"/>
            <p:nvPr/>
          </p:nvSpPr>
          <p:spPr>
            <a:xfrm>
              <a:off x="5157694" y="193927"/>
              <a:ext cx="3422150" cy="830997"/>
            </a:xfrm>
            <a:prstGeom prst="rect">
              <a:avLst/>
            </a:prstGeom>
            <a:noFill/>
          </p:spPr>
          <p:txBody>
            <a:bodyPr wrap="square" rtlCol="0">
              <a:spAutoFit/>
            </a:bodyPr>
            <a:lstStyle/>
            <a:p>
              <a:pPr algn="ctr"/>
              <a:r>
                <a:rPr lang="it-IT" sz="2400" b="1" dirty="0" err="1">
                  <a:latin typeface="Aptos" panose="020B0004020202020204" pitchFamily="34" charset="0"/>
                </a:rPr>
                <a:t>Objectivity</a:t>
              </a:r>
              <a:r>
                <a:rPr lang="it-IT" sz="2400" b="1" dirty="0">
                  <a:latin typeface="Aptos" panose="020B0004020202020204" pitchFamily="34" charset="0"/>
                </a:rPr>
                <a:t> and </a:t>
              </a:r>
              <a:r>
                <a:rPr lang="it-IT" sz="2400" b="1" dirty="0" err="1">
                  <a:latin typeface="Aptos" panose="020B0004020202020204" pitchFamily="34" charset="0"/>
                </a:rPr>
                <a:t>usefulness</a:t>
              </a:r>
              <a:r>
                <a:rPr lang="it-IT" sz="2400" b="1" dirty="0">
                  <a:latin typeface="Aptos" panose="020B0004020202020204" pitchFamily="34" charset="0"/>
                </a:rPr>
                <a:t> of </a:t>
              </a:r>
              <a:r>
                <a:rPr lang="it-IT" sz="2400" b="1" dirty="0" err="1">
                  <a:latin typeface="Aptos" panose="020B0004020202020204" pitchFamily="34" charset="0"/>
                </a:rPr>
                <a:t>grading</a:t>
              </a:r>
              <a:endParaRPr lang="it-IT" sz="2400" b="1" dirty="0">
                <a:latin typeface="Aptos" panose="020B0004020202020204" pitchFamily="34" charset="0"/>
              </a:endParaRPr>
            </a:p>
          </p:txBody>
        </p:sp>
        <p:sp>
          <p:nvSpPr>
            <p:cNvPr id="46" name="CasellaDiTesto 45">
              <a:extLst>
                <a:ext uri="{FF2B5EF4-FFF2-40B4-BE49-F238E27FC236}">
                  <a16:creationId xmlns:a16="http://schemas.microsoft.com/office/drawing/2014/main" id="{2451664D-0AB4-247F-F66C-A5015931009A}"/>
                </a:ext>
              </a:extLst>
            </p:cNvPr>
            <p:cNvSpPr txBox="1"/>
            <p:nvPr/>
          </p:nvSpPr>
          <p:spPr>
            <a:xfrm>
              <a:off x="4916805" y="1483305"/>
              <a:ext cx="4023148" cy="2454090"/>
            </a:xfrm>
            <a:prstGeom prst="rect">
              <a:avLst/>
            </a:prstGeom>
            <a:noFill/>
          </p:spPr>
          <p:txBody>
            <a:bodyPr wrap="square">
              <a:spAutoFit/>
            </a:bodyPr>
            <a:lstStyle/>
            <a:p>
              <a:pPr algn="ctr"/>
              <a:r>
                <a:rPr lang="it-IT" sz="2400" i="1" dirty="0" err="1">
                  <a:latin typeface="Aptos" panose="020B0004020202020204" pitchFamily="34" charset="0"/>
                </a:rPr>
                <a:t>Grades</a:t>
              </a:r>
              <a:r>
                <a:rPr lang="it-IT" sz="2400" i="1" dirty="0">
                  <a:latin typeface="Aptos" panose="020B0004020202020204" pitchFamily="34" charset="0"/>
                </a:rPr>
                <a:t> are </a:t>
              </a:r>
              <a:r>
                <a:rPr lang="it-IT" sz="2400" b="1" i="1" dirty="0">
                  <a:latin typeface="Aptos" panose="020B0004020202020204" pitchFamily="34" charset="0"/>
                </a:rPr>
                <a:t>fair </a:t>
              </a:r>
              <a:r>
                <a:rPr lang="it-IT" sz="2400" i="1" dirty="0">
                  <a:latin typeface="Aptos" panose="020B0004020202020204" pitchFamily="34" charset="0"/>
                </a:rPr>
                <a:t>for </a:t>
              </a:r>
              <a:r>
                <a:rPr lang="it-IT" sz="2400" i="1" dirty="0" err="1">
                  <a:latin typeface="Aptos" panose="020B0004020202020204" pitchFamily="34" charset="0"/>
                </a:rPr>
                <a:t>students</a:t>
              </a:r>
              <a:r>
                <a:rPr lang="it-IT" sz="2400" i="1" dirty="0">
                  <a:latin typeface="Aptos" panose="020B0004020202020204" pitchFamily="34" charset="0"/>
                </a:rPr>
                <a:t> </a:t>
              </a:r>
              <a:r>
                <a:rPr lang="it-IT" sz="2400" i="1" dirty="0" err="1">
                  <a:latin typeface="Aptos" panose="020B0004020202020204" pitchFamily="34" charset="0"/>
                </a:rPr>
                <a:t>because</a:t>
              </a:r>
              <a:r>
                <a:rPr lang="it-IT" sz="2400" i="1" dirty="0">
                  <a:latin typeface="Aptos" panose="020B0004020202020204" pitchFamily="34" charset="0"/>
                </a:rPr>
                <a:t> </a:t>
              </a:r>
              <a:r>
                <a:rPr lang="it-IT" sz="2400" i="1" dirty="0" err="1">
                  <a:latin typeface="Aptos" panose="020B0004020202020204" pitchFamily="34" charset="0"/>
                </a:rPr>
                <a:t>they</a:t>
              </a:r>
              <a:r>
                <a:rPr lang="it-IT" sz="2400" i="1" dirty="0">
                  <a:latin typeface="Aptos" panose="020B0004020202020204" pitchFamily="34" charset="0"/>
                </a:rPr>
                <a:t> are </a:t>
              </a:r>
              <a:r>
                <a:rPr lang="it-IT" sz="2400" b="1" i="1" dirty="0" err="1">
                  <a:latin typeface="Aptos" panose="020B0004020202020204" pitchFamily="34" charset="0"/>
                </a:rPr>
                <a:t>objective</a:t>
              </a:r>
              <a:r>
                <a:rPr lang="it-IT" sz="2400" i="1" dirty="0">
                  <a:latin typeface="Aptos" panose="020B0004020202020204" pitchFamily="34" charset="0"/>
                </a:rPr>
                <a:t>…</a:t>
              </a:r>
              <a:r>
                <a:rPr lang="it-IT" sz="2400" i="1" dirty="0" err="1">
                  <a:latin typeface="Aptos" panose="020B0004020202020204" pitchFamily="34" charset="0"/>
                </a:rPr>
                <a:t>that</a:t>
              </a:r>
              <a:r>
                <a:rPr lang="it-IT" sz="2400" i="1" dirty="0">
                  <a:latin typeface="Aptos" panose="020B0004020202020204" pitchFamily="34" charset="0"/>
                </a:rPr>
                <a:t> </a:t>
              </a:r>
              <a:r>
                <a:rPr lang="it-IT" sz="2400" i="1" dirty="0" err="1">
                  <a:latin typeface="Aptos" panose="020B0004020202020204" pitchFamily="34" charset="0"/>
                </a:rPr>
                <a:t>is</a:t>
              </a:r>
              <a:r>
                <a:rPr lang="it-IT" sz="2400" i="1" dirty="0">
                  <a:latin typeface="Aptos" panose="020B0004020202020204" pitchFamily="34" charset="0"/>
                </a:rPr>
                <a:t>, the </a:t>
              </a:r>
              <a:r>
                <a:rPr lang="it-IT" sz="2400" i="1" dirty="0" err="1">
                  <a:latin typeface="Aptos" panose="020B0004020202020204" pitchFamily="34" charset="0"/>
                </a:rPr>
                <a:t>criteria</a:t>
              </a:r>
              <a:r>
                <a:rPr lang="it-IT" sz="2400" i="1" dirty="0">
                  <a:latin typeface="Aptos" panose="020B0004020202020204" pitchFamily="34" charset="0"/>
                </a:rPr>
                <a:t> </a:t>
              </a:r>
              <a:r>
                <a:rPr lang="it-IT" sz="2400" i="1" dirty="0" err="1">
                  <a:latin typeface="Aptos" panose="020B0004020202020204" pitchFamily="34" charset="0"/>
                </a:rPr>
                <a:t>we</a:t>
              </a:r>
              <a:r>
                <a:rPr lang="it-IT" sz="2400" i="1" dirty="0">
                  <a:latin typeface="Aptos" panose="020B0004020202020204" pitchFamily="34" charset="0"/>
                </a:rPr>
                <a:t> use to create the </a:t>
              </a:r>
              <a:r>
                <a:rPr lang="it-IT" sz="2400" i="1" dirty="0" err="1">
                  <a:latin typeface="Aptos" panose="020B0004020202020204" pitchFamily="34" charset="0"/>
                </a:rPr>
                <a:t>final</a:t>
              </a:r>
              <a:r>
                <a:rPr lang="it-IT" sz="2400" i="1" dirty="0">
                  <a:latin typeface="Aptos" panose="020B0004020202020204" pitchFamily="34" charset="0"/>
                </a:rPr>
                <a:t> grade are </a:t>
              </a:r>
              <a:r>
                <a:rPr lang="it-IT" sz="2400" i="1" dirty="0" err="1">
                  <a:latin typeface="Aptos" panose="020B0004020202020204" pitchFamily="34" charset="0"/>
                </a:rPr>
                <a:t>objective</a:t>
              </a:r>
              <a:r>
                <a:rPr lang="it-IT" sz="2400" i="1" dirty="0">
                  <a:latin typeface="Aptos" panose="020B0004020202020204" pitchFamily="34" charset="0"/>
                </a:rPr>
                <a:t>…</a:t>
              </a:r>
            </a:p>
            <a:p>
              <a:pPr algn="ctr"/>
              <a:r>
                <a:rPr lang="it-IT" sz="2400" dirty="0">
                  <a:latin typeface="Aptos" panose="020B0004020202020204" pitchFamily="34" charset="0"/>
                </a:rPr>
                <a:t>(</a:t>
              </a:r>
              <a:r>
                <a:rPr lang="it-IT" sz="2400" dirty="0" err="1">
                  <a:latin typeface="Aptos" panose="020B0004020202020204" pitchFamily="34" charset="0"/>
                </a:rPr>
                <a:t>Secondary</a:t>
              </a:r>
              <a:r>
                <a:rPr lang="it-IT" sz="2400" dirty="0">
                  <a:latin typeface="Aptos" panose="020B0004020202020204" pitchFamily="34" charset="0"/>
                </a:rPr>
                <a:t> school </a:t>
              </a:r>
              <a:r>
                <a:rPr lang="it-IT" sz="2400" dirty="0" err="1">
                  <a:latin typeface="Aptos" panose="020B0004020202020204" pitchFamily="34" charset="0"/>
                </a:rPr>
                <a:t>teachers</a:t>
              </a:r>
              <a:r>
                <a:rPr lang="it-IT" sz="2400" dirty="0">
                  <a:latin typeface="Aptos" panose="020B0004020202020204" pitchFamily="34" charset="0"/>
                </a:rPr>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500"/>
                                        <p:tgtEl>
                                          <p:spTgt spid="39"/>
                                        </p:tgtEl>
                                      </p:cBhvr>
                                    </p:animEffect>
                                  </p:childTnLst>
                                </p:cTn>
                              </p:par>
                              <p:par>
                                <p:cTn id="19" presetID="10"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500"/>
                                        <p:tgtEl>
                                          <p:spTgt spid="34"/>
                                        </p:tgtEl>
                                      </p:cBhvr>
                                    </p:animEffect>
                                  </p:childTnLst>
                                </p:cTn>
                              </p:par>
                              <p:par>
                                <p:cTn id="22" presetID="10" presetClass="entr" presetSubtype="0" fill="hold"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A7157"/>
        </a:solidFill>
        <a:effectLst/>
      </p:bgPr>
    </p:bg>
    <p:spTree>
      <p:nvGrpSpPr>
        <p:cNvPr id="1" name=""/>
        <p:cNvGrpSpPr/>
        <p:nvPr/>
      </p:nvGrpSpPr>
      <p:grpSpPr>
        <a:xfrm>
          <a:off x="0" y="0"/>
          <a:ext cx="0" cy="0"/>
          <a:chOff x="0" y="0"/>
          <a:chExt cx="0" cy="0"/>
        </a:xfrm>
      </p:grpSpPr>
      <p:sp>
        <p:nvSpPr>
          <p:cNvPr id="2" name="TextBox 2"/>
          <p:cNvSpPr txBox="1"/>
          <p:nvPr/>
        </p:nvSpPr>
        <p:spPr>
          <a:xfrm>
            <a:off x="832595" y="647700"/>
            <a:ext cx="13441460" cy="1362075"/>
          </a:xfrm>
          <a:prstGeom prst="rect">
            <a:avLst/>
          </a:prstGeom>
        </p:spPr>
        <p:txBody>
          <a:bodyPr lIns="0" tIns="0" rIns="0" bIns="0" rtlCol="0" anchor="t">
            <a:spAutoFit/>
          </a:bodyPr>
          <a:lstStyle/>
          <a:p>
            <a:pPr algn="l">
              <a:lnSpc>
                <a:spcPts val="10799"/>
              </a:lnSpc>
            </a:pPr>
            <a:r>
              <a:rPr lang="en-US" sz="8999" dirty="0">
                <a:solidFill>
                  <a:srgbClr val="FCF9F6"/>
                </a:solidFill>
                <a:latin typeface="Anton"/>
                <a:ea typeface="Anton"/>
                <a:cs typeface="Anton"/>
                <a:sym typeface="Anton"/>
              </a:rPr>
              <a:t>RESULTS</a:t>
            </a:r>
          </a:p>
        </p:txBody>
      </p:sp>
      <p:grpSp>
        <p:nvGrpSpPr>
          <p:cNvPr id="26" name="Gruppo 25">
            <a:extLst>
              <a:ext uri="{FF2B5EF4-FFF2-40B4-BE49-F238E27FC236}">
                <a16:creationId xmlns:a16="http://schemas.microsoft.com/office/drawing/2014/main" id="{36AFC8A5-78AF-AD87-49D4-E121D27EA87D}"/>
              </a:ext>
            </a:extLst>
          </p:cNvPr>
          <p:cNvGrpSpPr/>
          <p:nvPr/>
        </p:nvGrpSpPr>
        <p:grpSpPr>
          <a:xfrm>
            <a:off x="1355636" y="1790700"/>
            <a:ext cx="16936718" cy="4379798"/>
            <a:chOff x="1355636" y="1790700"/>
            <a:chExt cx="16936718" cy="4379798"/>
          </a:xfrm>
        </p:grpSpPr>
        <p:grpSp>
          <p:nvGrpSpPr>
            <p:cNvPr id="3" name="Group 3"/>
            <p:cNvGrpSpPr/>
            <p:nvPr/>
          </p:nvGrpSpPr>
          <p:grpSpPr>
            <a:xfrm>
              <a:off x="1355636" y="1790700"/>
              <a:ext cx="16936718" cy="4379798"/>
              <a:chOff x="0" y="-38100"/>
              <a:chExt cx="4460699" cy="556165"/>
            </a:xfrm>
          </p:grpSpPr>
          <p:sp>
            <p:nvSpPr>
              <p:cNvPr id="4" name="Freeform 4"/>
              <p:cNvSpPr/>
              <p:nvPr/>
            </p:nvSpPr>
            <p:spPr>
              <a:xfrm>
                <a:off x="0" y="0"/>
                <a:ext cx="4460699" cy="518065"/>
              </a:xfrm>
              <a:custGeom>
                <a:avLst/>
                <a:gdLst/>
                <a:ahLst/>
                <a:cxnLst/>
                <a:rect l="l" t="t" r="r" b="b"/>
                <a:pathLst>
                  <a:path w="4460699" h="518065">
                    <a:moveTo>
                      <a:pt x="0" y="0"/>
                    </a:moveTo>
                    <a:lnTo>
                      <a:pt x="4460699" y="0"/>
                    </a:lnTo>
                    <a:lnTo>
                      <a:pt x="4460699" y="518065"/>
                    </a:lnTo>
                    <a:lnTo>
                      <a:pt x="0" y="518065"/>
                    </a:lnTo>
                    <a:close/>
                  </a:path>
                </a:pathLst>
              </a:custGeom>
              <a:solidFill>
                <a:schemeClr val="accent2">
                  <a:lumMod val="20000"/>
                  <a:lumOff val="80000"/>
                </a:schemeClr>
              </a:solidFill>
            </p:spPr>
            <p:txBody>
              <a:bodyPr/>
              <a:lstStyle/>
              <a:p>
                <a:endParaRPr lang="it-IT" dirty="0"/>
              </a:p>
            </p:txBody>
          </p:sp>
          <p:sp>
            <p:nvSpPr>
              <p:cNvPr id="5" name="TextBox 5"/>
              <p:cNvSpPr txBox="1"/>
              <p:nvPr/>
            </p:nvSpPr>
            <p:spPr>
              <a:xfrm>
                <a:off x="0" y="-38100"/>
                <a:ext cx="4460699" cy="556165"/>
              </a:xfrm>
              <a:prstGeom prst="rect">
                <a:avLst/>
              </a:prstGeom>
            </p:spPr>
            <p:txBody>
              <a:bodyPr lIns="50800" tIns="50800" rIns="50800" bIns="50800" rtlCol="0" anchor="ctr"/>
              <a:lstStyle/>
              <a:p>
                <a:pPr algn="ctr">
                  <a:lnSpc>
                    <a:spcPts val="2239"/>
                  </a:lnSpc>
                </a:pPr>
                <a:endParaRPr/>
              </a:p>
            </p:txBody>
          </p:sp>
        </p:grpSp>
        <p:sp>
          <p:nvSpPr>
            <p:cNvPr id="12" name="CasellaDiTesto 11">
              <a:extLst>
                <a:ext uri="{FF2B5EF4-FFF2-40B4-BE49-F238E27FC236}">
                  <a16:creationId xmlns:a16="http://schemas.microsoft.com/office/drawing/2014/main" id="{FD317AA5-C49C-8941-3C17-BDB3DEAB1203}"/>
                </a:ext>
              </a:extLst>
            </p:cNvPr>
            <p:cNvSpPr txBox="1"/>
            <p:nvPr/>
          </p:nvSpPr>
          <p:spPr>
            <a:xfrm>
              <a:off x="3429000" y="2407503"/>
              <a:ext cx="14249400" cy="830997"/>
            </a:xfrm>
            <a:prstGeom prst="rect">
              <a:avLst/>
            </a:prstGeom>
            <a:noFill/>
          </p:spPr>
          <p:txBody>
            <a:bodyPr wrap="square">
              <a:spAutoFit/>
            </a:bodyPr>
            <a:lstStyle/>
            <a:p>
              <a:r>
                <a:rPr lang="it-IT" sz="2400" i="1" dirty="0">
                  <a:latin typeface="Aptos" panose="020B0004020202020204" pitchFamily="34" charset="0"/>
                </a:rPr>
                <a:t>With </a:t>
              </a:r>
              <a:r>
                <a:rPr lang="it-IT" sz="2400" i="1" dirty="0" err="1">
                  <a:latin typeface="Aptos" panose="020B0004020202020204" pitchFamily="34" charset="0"/>
                </a:rPr>
                <a:t>my</a:t>
              </a:r>
              <a:r>
                <a:rPr lang="it-IT" sz="2400" i="1" dirty="0">
                  <a:latin typeface="Aptos" panose="020B0004020202020204" pitchFamily="34" charset="0"/>
                </a:rPr>
                <a:t> </a:t>
              </a:r>
              <a:r>
                <a:rPr lang="it-IT" sz="2400" i="1" dirty="0" err="1">
                  <a:latin typeface="Aptos" panose="020B0004020202020204" pitchFamily="34" charset="0"/>
                </a:rPr>
                <a:t>colleagues</a:t>
              </a:r>
              <a:r>
                <a:rPr lang="it-IT" sz="2400" i="1" dirty="0">
                  <a:latin typeface="Aptos" panose="020B0004020202020204" pitchFamily="34" charset="0"/>
                </a:rPr>
                <a:t>, </a:t>
              </a:r>
              <a:r>
                <a:rPr lang="it-IT" sz="2400" i="1" dirty="0" err="1">
                  <a:latin typeface="Aptos" panose="020B0004020202020204" pitchFamily="34" charset="0"/>
                </a:rPr>
                <a:t>we</a:t>
              </a:r>
              <a:r>
                <a:rPr lang="it-IT" sz="2400" i="1" dirty="0">
                  <a:latin typeface="Aptos" panose="020B0004020202020204" pitchFamily="34" charset="0"/>
                </a:rPr>
                <a:t> </a:t>
              </a:r>
              <a:r>
                <a:rPr lang="it-IT" sz="2400" i="1" dirty="0" err="1">
                  <a:latin typeface="Aptos" panose="020B0004020202020204" pitchFamily="34" charset="0"/>
                </a:rPr>
                <a:t>have</a:t>
              </a:r>
              <a:r>
                <a:rPr lang="it-IT" sz="2400" i="1" dirty="0">
                  <a:latin typeface="Aptos" panose="020B0004020202020204" pitchFamily="34" charset="0"/>
                </a:rPr>
                <a:t> </a:t>
              </a:r>
              <a:r>
                <a:rPr lang="it-IT" sz="2400" i="1" dirty="0" err="1">
                  <a:latin typeface="Aptos" panose="020B0004020202020204" pitchFamily="34" charset="0"/>
                </a:rPr>
                <a:t>decided</a:t>
              </a:r>
              <a:r>
                <a:rPr lang="it-IT" sz="2400" i="1" dirty="0">
                  <a:latin typeface="Aptos" panose="020B0004020202020204" pitchFamily="34" charset="0"/>
                </a:rPr>
                <a:t> </a:t>
              </a:r>
              <a:r>
                <a:rPr lang="it-IT" sz="2400" i="1" dirty="0" err="1">
                  <a:latin typeface="Aptos" panose="020B0004020202020204" pitchFamily="34" charset="0"/>
                </a:rPr>
                <a:t>that</a:t>
              </a:r>
              <a:r>
                <a:rPr lang="it-IT" sz="2400" i="1" dirty="0">
                  <a:latin typeface="Aptos" panose="020B0004020202020204" pitchFamily="34" charset="0"/>
                </a:rPr>
                <a:t> </a:t>
              </a:r>
              <a:r>
                <a:rPr lang="en-US" sz="2400" b="1" i="1" dirty="0">
                  <a:latin typeface="Aptos" panose="020B0004020202020204" pitchFamily="34" charset="0"/>
                </a:rPr>
                <a:t>students do not see the grade written on the test </a:t>
              </a:r>
              <a:r>
                <a:rPr lang="en-US" sz="2400" i="1" dirty="0">
                  <a:latin typeface="Aptos" panose="020B0004020202020204" pitchFamily="34" charset="0"/>
                </a:rPr>
                <a:t>because it triggers </a:t>
              </a:r>
              <a:r>
                <a:rPr lang="en-US" sz="2400" b="1" i="1" dirty="0">
                  <a:latin typeface="Aptos" panose="020B0004020202020204" pitchFamily="34" charset="0"/>
                </a:rPr>
                <a:t>anxiety, competition </a:t>
              </a:r>
              <a:r>
                <a:rPr lang="it-IT" sz="2400" dirty="0">
                  <a:latin typeface="Aptos" panose="020B0004020202020204" pitchFamily="34" charset="0"/>
                </a:rPr>
                <a:t>(Middle school </a:t>
              </a:r>
              <a:r>
                <a:rPr lang="it-IT" sz="2400" dirty="0" err="1">
                  <a:latin typeface="Aptos" panose="020B0004020202020204" pitchFamily="34" charset="0"/>
                </a:rPr>
                <a:t>teacher</a:t>
              </a:r>
              <a:r>
                <a:rPr lang="it-IT" sz="2400" dirty="0">
                  <a:latin typeface="Aptos" panose="020B0004020202020204" pitchFamily="34" charset="0"/>
                </a:rPr>
                <a:t>)</a:t>
              </a:r>
            </a:p>
          </p:txBody>
        </p:sp>
        <p:sp>
          <p:nvSpPr>
            <p:cNvPr id="16" name="CasellaDiTesto 15">
              <a:extLst>
                <a:ext uri="{FF2B5EF4-FFF2-40B4-BE49-F238E27FC236}">
                  <a16:creationId xmlns:a16="http://schemas.microsoft.com/office/drawing/2014/main" id="{B5B46224-67E7-8D57-A0C8-D15C0D9A987D}"/>
                </a:ext>
              </a:extLst>
            </p:cNvPr>
            <p:cNvSpPr txBox="1"/>
            <p:nvPr/>
          </p:nvSpPr>
          <p:spPr>
            <a:xfrm>
              <a:off x="3048000" y="5143500"/>
              <a:ext cx="14554200" cy="830997"/>
            </a:xfrm>
            <a:prstGeom prst="rect">
              <a:avLst/>
            </a:prstGeom>
            <a:noFill/>
          </p:spPr>
          <p:txBody>
            <a:bodyPr wrap="square">
              <a:spAutoFit/>
            </a:bodyPr>
            <a:lstStyle/>
            <a:p>
              <a:r>
                <a:rPr lang="en-US" sz="2400" i="1" dirty="0">
                  <a:latin typeface="Aptos" panose="020B0004020202020204" pitchFamily="34" charset="0"/>
                </a:rPr>
                <a:t>Even though in middle school, students are told “You learn by making mistakes”, teachers grade the students’ tests, and </a:t>
              </a:r>
              <a:r>
                <a:rPr lang="en-US" sz="2400" b="1" i="1" dirty="0">
                  <a:latin typeface="Aptos" panose="020B0004020202020204" pitchFamily="34" charset="0"/>
                </a:rPr>
                <a:t>students only focus on that</a:t>
              </a:r>
              <a:r>
                <a:rPr lang="en-US" sz="2400" i="1" dirty="0">
                  <a:latin typeface="Aptos" panose="020B0004020202020204" pitchFamily="34" charset="0"/>
                </a:rPr>
                <a:t>. It works like that </a:t>
              </a:r>
              <a:r>
                <a:rPr lang="en-US" sz="2400" dirty="0">
                  <a:latin typeface="Aptos" panose="020B0004020202020204" pitchFamily="34" charset="0"/>
                </a:rPr>
                <a:t>(Middle school teacher)</a:t>
              </a:r>
              <a:endParaRPr lang="it-IT" sz="2400" dirty="0">
                <a:latin typeface="Aptos" panose="020B0004020202020204" pitchFamily="34" charset="0"/>
              </a:endParaRPr>
            </a:p>
          </p:txBody>
        </p:sp>
        <p:sp>
          <p:nvSpPr>
            <p:cNvPr id="7" name="CasellaDiTesto 6">
              <a:extLst>
                <a:ext uri="{FF2B5EF4-FFF2-40B4-BE49-F238E27FC236}">
                  <a16:creationId xmlns:a16="http://schemas.microsoft.com/office/drawing/2014/main" id="{8481C672-3815-686B-2BF2-BF0D419B75AF}"/>
                </a:ext>
              </a:extLst>
            </p:cNvPr>
            <p:cNvSpPr txBox="1"/>
            <p:nvPr/>
          </p:nvSpPr>
          <p:spPr>
            <a:xfrm>
              <a:off x="3839436" y="3421440"/>
              <a:ext cx="14249400" cy="1569660"/>
            </a:xfrm>
            <a:prstGeom prst="rect">
              <a:avLst/>
            </a:prstGeom>
            <a:noFill/>
          </p:spPr>
          <p:txBody>
            <a:bodyPr wrap="square">
              <a:spAutoFit/>
            </a:bodyPr>
            <a:lstStyle/>
            <a:p>
              <a:pPr>
                <a:buNone/>
              </a:pPr>
              <a:r>
                <a:rPr lang="it-IT" sz="2400" i="1" dirty="0">
                  <a:latin typeface="Aptos" panose="020B0004020202020204" pitchFamily="34" charset="0"/>
                </a:rPr>
                <a:t>For some </a:t>
              </a:r>
              <a:r>
                <a:rPr lang="it-IT" sz="2400" i="1" dirty="0" err="1">
                  <a:latin typeface="Aptos" panose="020B0004020202020204" pitchFamily="34" charset="0"/>
                </a:rPr>
                <a:t>students</a:t>
              </a:r>
              <a:r>
                <a:rPr lang="it-IT" sz="2400" i="1" dirty="0">
                  <a:latin typeface="Aptos" panose="020B0004020202020204" pitchFamily="34" charset="0"/>
                </a:rPr>
                <a:t>, </a:t>
              </a:r>
              <a:r>
                <a:rPr lang="it-IT" sz="2400" i="1" dirty="0" err="1">
                  <a:latin typeface="Aptos" panose="020B0004020202020204" pitchFamily="34" charset="0"/>
                </a:rPr>
                <a:t>it’s</a:t>
              </a:r>
              <a:r>
                <a:rPr lang="it-IT" sz="2400" i="1" dirty="0">
                  <a:latin typeface="Aptos" panose="020B0004020202020204" pitchFamily="34" charset="0"/>
                </a:rPr>
                <a:t> more </a:t>
              </a:r>
              <a:r>
                <a:rPr lang="it-IT" sz="2400" i="1" dirty="0" err="1">
                  <a:latin typeface="Aptos" panose="020B0004020202020204" pitchFamily="34" charset="0"/>
                </a:rPr>
                <a:t>important</a:t>
              </a:r>
              <a:r>
                <a:rPr lang="it-IT" sz="2400" i="1" dirty="0">
                  <a:latin typeface="Aptos" panose="020B0004020202020204" pitchFamily="34" charset="0"/>
                </a:rPr>
                <a:t> to know </a:t>
              </a:r>
              <a:r>
                <a:rPr lang="it-IT" sz="2400" i="1" dirty="0" err="1">
                  <a:latin typeface="Aptos" panose="020B0004020202020204" pitchFamily="34" charset="0"/>
                </a:rPr>
                <a:t>what</a:t>
              </a:r>
              <a:r>
                <a:rPr lang="it-IT" sz="2400" i="1" dirty="0">
                  <a:latin typeface="Aptos" panose="020B0004020202020204" pitchFamily="34" charset="0"/>
                </a:rPr>
                <a:t> </a:t>
              </a:r>
              <a:r>
                <a:rPr lang="it-IT" sz="2400" i="1" dirty="0" err="1">
                  <a:latin typeface="Aptos" panose="020B0004020202020204" pitchFamily="34" charset="0"/>
                </a:rPr>
                <a:t>their</a:t>
              </a:r>
              <a:r>
                <a:rPr lang="it-IT" sz="2400" i="1" dirty="0">
                  <a:latin typeface="Aptos" panose="020B0004020202020204" pitchFamily="34" charset="0"/>
                </a:rPr>
                <a:t> friend </a:t>
              </a:r>
              <a:r>
                <a:rPr lang="it-IT" sz="2400" i="1" dirty="0" err="1">
                  <a:latin typeface="Aptos" panose="020B0004020202020204" pitchFamily="34" charset="0"/>
                </a:rPr>
                <a:t>got</a:t>
              </a:r>
              <a:r>
                <a:rPr lang="it-IT" sz="2400" i="1" dirty="0">
                  <a:latin typeface="Aptos" panose="020B0004020202020204" pitchFamily="34" charset="0"/>
                </a:rPr>
                <a:t> </a:t>
              </a:r>
              <a:r>
                <a:rPr lang="it-IT" sz="2400" i="1" dirty="0" err="1">
                  <a:latin typeface="Aptos" panose="020B0004020202020204" pitchFamily="34" charset="0"/>
                </a:rPr>
                <a:t>than</a:t>
              </a:r>
              <a:r>
                <a:rPr lang="it-IT" sz="2400" i="1" dirty="0">
                  <a:latin typeface="Aptos" panose="020B0004020202020204" pitchFamily="34" charset="0"/>
                </a:rPr>
                <a:t> </a:t>
              </a:r>
              <a:r>
                <a:rPr lang="it-IT" sz="2400" i="1" dirty="0" err="1">
                  <a:latin typeface="Aptos" panose="020B0004020202020204" pitchFamily="34" charset="0"/>
                </a:rPr>
                <a:t>what</a:t>
              </a:r>
              <a:r>
                <a:rPr lang="it-IT" sz="2400" i="1" dirty="0">
                  <a:latin typeface="Aptos" panose="020B0004020202020204" pitchFamily="34" charset="0"/>
                </a:rPr>
                <a:t> </a:t>
              </a:r>
              <a:r>
                <a:rPr lang="it-IT" sz="2400" i="1" dirty="0" err="1">
                  <a:latin typeface="Aptos" panose="020B0004020202020204" pitchFamily="34" charset="0"/>
                </a:rPr>
                <a:t>they</a:t>
              </a:r>
              <a:r>
                <a:rPr lang="it-IT" sz="2400" i="1" dirty="0">
                  <a:latin typeface="Aptos" panose="020B0004020202020204" pitchFamily="34" charset="0"/>
                </a:rPr>
                <a:t> </a:t>
              </a:r>
              <a:r>
                <a:rPr lang="it-IT" sz="2400" i="1" dirty="0" err="1">
                  <a:latin typeface="Aptos" panose="020B0004020202020204" pitchFamily="34" charset="0"/>
                </a:rPr>
                <a:t>got</a:t>
              </a:r>
              <a:r>
                <a:rPr lang="it-IT" sz="2400" i="1" dirty="0">
                  <a:latin typeface="Aptos" panose="020B0004020202020204" pitchFamily="34" charset="0"/>
                </a:rPr>
                <a:t>… Today, one of </a:t>
              </a:r>
              <a:r>
                <a:rPr lang="it-IT" sz="2400" i="1" dirty="0" err="1">
                  <a:latin typeface="Aptos" panose="020B0004020202020204" pitchFamily="34" charset="0"/>
                </a:rPr>
                <a:t>my</a:t>
              </a:r>
              <a:r>
                <a:rPr lang="it-IT" sz="2400" i="1" dirty="0">
                  <a:latin typeface="Aptos" panose="020B0004020202020204" pitchFamily="34" charset="0"/>
                </a:rPr>
                <a:t> </a:t>
              </a:r>
              <a:r>
                <a:rPr lang="it-IT" sz="2400" i="1" dirty="0" err="1">
                  <a:latin typeface="Aptos" panose="020B0004020202020204" pitchFamily="34" charset="0"/>
                </a:rPr>
                <a:t>pupils</a:t>
              </a:r>
              <a:r>
                <a:rPr lang="it-IT" sz="2400" i="1" dirty="0">
                  <a:latin typeface="Aptos" panose="020B0004020202020204" pitchFamily="34" charset="0"/>
                </a:rPr>
                <a:t> </a:t>
              </a:r>
              <a:r>
                <a:rPr lang="it-IT" sz="2400" i="1" dirty="0" err="1">
                  <a:latin typeface="Aptos" panose="020B0004020202020204" pitchFamily="34" charset="0"/>
                </a:rPr>
                <a:t>got</a:t>
              </a:r>
              <a:r>
                <a:rPr lang="it-IT" sz="2400" i="1" dirty="0">
                  <a:latin typeface="Aptos" panose="020B0004020202020204" pitchFamily="34" charset="0"/>
                </a:rPr>
                <a:t> an 8 and </a:t>
              </a:r>
              <a:r>
                <a:rPr lang="it-IT" sz="2400" i="1" dirty="0" err="1">
                  <a:latin typeface="Aptos" panose="020B0004020202020204" pitchFamily="34" charset="0"/>
                </a:rPr>
                <a:t>was</a:t>
              </a:r>
              <a:r>
                <a:rPr lang="it-IT" sz="2400" i="1" dirty="0">
                  <a:latin typeface="Aptos" panose="020B0004020202020204" pitchFamily="34" charset="0"/>
                </a:rPr>
                <a:t> </a:t>
              </a:r>
              <a:r>
                <a:rPr lang="it-IT" sz="2400" i="1" dirty="0" err="1">
                  <a:latin typeface="Aptos" panose="020B0004020202020204" pitchFamily="34" charset="0"/>
                </a:rPr>
                <a:t>absolutely</a:t>
              </a:r>
              <a:r>
                <a:rPr lang="it-IT" sz="2400" i="1" dirty="0">
                  <a:latin typeface="Aptos" panose="020B0004020202020204" pitchFamily="34" charset="0"/>
                </a:rPr>
                <a:t> </a:t>
              </a:r>
              <a:r>
                <a:rPr lang="it-IT" sz="2400" i="1" dirty="0" err="1">
                  <a:latin typeface="Aptos" panose="020B0004020202020204" pitchFamily="34" charset="0"/>
                </a:rPr>
                <a:t>furious</a:t>
              </a:r>
              <a:r>
                <a:rPr lang="it-IT" sz="2400" i="1" dirty="0">
                  <a:latin typeface="Aptos" panose="020B0004020202020204" pitchFamily="34" charset="0"/>
                </a:rPr>
                <a:t> </a:t>
              </a:r>
              <a:r>
                <a:rPr lang="it-IT" sz="2400" i="1" dirty="0" err="1">
                  <a:latin typeface="Aptos" panose="020B0004020202020204" pitchFamily="34" charset="0"/>
                </a:rPr>
                <a:t>because</a:t>
              </a:r>
              <a:r>
                <a:rPr lang="it-IT" sz="2400" i="1" dirty="0">
                  <a:latin typeface="Aptos" panose="020B0004020202020204" pitchFamily="34" charset="0"/>
                </a:rPr>
                <a:t> </a:t>
              </a:r>
              <a:r>
                <a:rPr lang="it-IT" sz="2400" i="1" dirty="0" err="1">
                  <a:latin typeface="Aptos" panose="020B0004020202020204" pitchFamily="34" charset="0"/>
                </a:rPr>
                <a:t>another</a:t>
              </a:r>
              <a:r>
                <a:rPr lang="it-IT" sz="2400" i="1" dirty="0">
                  <a:latin typeface="Aptos" panose="020B0004020202020204" pitchFamily="34" charset="0"/>
                </a:rPr>
                <a:t> </a:t>
              </a:r>
              <a:r>
                <a:rPr lang="it-IT" sz="2400" i="1" dirty="0" err="1">
                  <a:latin typeface="Aptos" panose="020B0004020202020204" pitchFamily="34" charset="0"/>
                </a:rPr>
                <a:t>classmate</a:t>
              </a:r>
              <a:r>
                <a:rPr lang="it-IT" sz="2400" i="1" dirty="0">
                  <a:latin typeface="Aptos" panose="020B0004020202020204" pitchFamily="34" charset="0"/>
                </a:rPr>
                <a:t> </a:t>
              </a:r>
              <a:r>
                <a:rPr lang="it-IT" sz="2400" i="1" dirty="0" err="1">
                  <a:latin typeface="Aptos" panose="020B0004020202020204" pitchFamily="34" charset="0"/>
                </a:rPr>
                <a:t>also</a:t>
              </a:r>
              <a:r>
                <a:rPr lang="it-IT" sz="2400" i="1" dirty="0">
                  <a:latin typeface="Aptos" panose="020B0004020202020204" pitchFamily="34" charset="0"/>
                </a:rPr>
                <a:t> </a:t>
              </a:r>
              <a:r>
                <a:rPr lang="it-IT" sz="2400" i="1" dirty="0" err="1">
                  <a:latin typeface="Aptos" panose="020B0004020202020204" pitchFamily="34" charset="0"/>
                </a:rPr>
                <a:t>got</a:t>
              </a:r>
              <a:r>
                <a:rPr lang="it-IT" sz="2400" i="1" dirty="0">
                  <a:latin typeface="Aptos" panose="020B0004020202020204" pitchFamily="34" charset="0"/>
                </a:rPr>
                <a:t> an 8 and, in </a:t>
              </a:r>
              <a:r>
                <a:rPr lang="it-IT" sz="2400" i="1" dirty="0" err="1">
                  <a:latin typeface="Aptos" panose="020B0004020202020204" pitchFamily="34" charset="0"/>
                </a:rPr>
                <a:t>his</a:t>
              </a:r>
              <a:r>
                <a:rPr lang="it-IT" sz="2400" i="1" dirty="0">
                  <a:latin typeface="Aptos" panose="020B0004020202020204" pitchFamily="34" charset="0"/>
                </a:rPr>
                <a:t> </a:t>
              </a:r>
              <a:r>
                <a:rPr lang="it-IT" sz="2400" i="1" dirty="0" err="1">
                  <a:latin typeface="Aptos" panose="020B0004020202020204" pitchFamily="34" charset="0"/>
                </a:rPr>
                <a:t>view</a:t>
              </a:r>
              <a:r>
                <a:rPr lang="it-IT" sz="2400" i="1" dirty="0">
                  <a:latin typeface="Aptos" panose="020B0004020202020204" pitchFamily="34" charset="0"/>
                </a:rPr>
                <a:t>, </a:t>
              </a:r>
              <a:r>
                <a:rPr lang="it-IT" sz="2400" i="1" dirty="0" err="1">
                  <a:latin typeface="Aptos" panose="020B0004020202020204" pitchFamily="34" charset="0"/>
                </a:rPr>
                <a:t>didn’t</a:t>
              </a:r>
              <a:r>
                <a:rPr lang="it-IT" sz="2400" i="1" dirty="0">
                  <a:latin typeface="Aptos" panose="020B0004020202020204" pitchFamily="34" charset="0"/>
                </a:rPr>
                <a:t> </a:t>
              </a:r>
              <a:r>
                <a:rPr lang="it-IT" sz="2400" i="1" dirty="0" err="1">
                  <a:latin typeface="Aptos" panose="020B0004020202020204" pitchFamily="34" charset="0"/>
                </a:rPr>
                <a:t>deserve</a:t>
              </a:r>
              <a:r>
                <a:rPr lang="it-IT" sz="2400" i="1" dirty="0">
                  <a:latin typeface="Aptos" panose="020B0004020202020204" pitchFamily="34" charset="0"/>
                </a:rPr>
                <a:t> </a:t>
              </a:r>
              <a:r>
                <a:rPr lang="it-IT" sz="2400" i="1" dirty="0" err="1">
                  <a:latin typeface="Aptos" panose="020B0004020202020204" pitchFamily="34" charset="0"/>
                </a:rPr>
                <a:t>it</a:t>
              </a:r>
              <a:r>
                <a:rPr lang="it-IT" sz="2400" i="1" dirty="0">
                  <a:latin typeface="Aptos" panose="020B0004020202020204" pitchFamily="34" charset="0"/>
                </a:rPr>
                <a:t>… In short, </a:t>
              </a:r>
              <a:r>
                <a:rPr lang="it-IT" sz="2400" b="1" i="1" dirty="0">
                  <a:latin typeface="Aptos" panose="020B0004020202020204" pitchFamily="34" charset="0"/>
                </a:rPr>
                <a:t>the </a:t>
              </a:r>
              <a:r>
                <a:rPr lang="it-IT" sz="2400" b="1" i="1" dirty="0" err="1">
                  <a:latin typeface="Aptos" panose="020B0004020202020204" pitchFamily="34" charset="0"/>
                </a:rPr>
                <a:t>students</a:t>
              </a:r>
              <a:r>
                <a:rPr lang="it-IT" sz="2400" b="1" i="1" dirty="0">
                  <a:latin typeface="Aptos" panose="020B0004020202020204" pitchFamily="34" charset="0"/>
                </a:rPr>
                <a:t> are </a:t>
              </a:r>
              <a:r>
                <a:rPr lang="it-IT" sz="2400" b="1" i="1" dirty="0" err="1">
                  <a:latin typeface="Aptos" panose="020B0004020202020204" pitchFamily="34" charset="0"/>
                </a:rPr>
                <a:t>always</a:t>
              </a:r>
              <a:r>
                <a:rPr lang="it-IT" sz="2400" b="1" i="1" dirty="0">
                  <a:latin typeface="Aptos" panose="020B0004020202020204" pitchFamily="34" charset="0"/>
                </a:rPr>
                <a:t> </a:t>
              </a:r>
              <a:r>
                <a:rPr lang="it-IT" sz="2400" b="1" i="1" dirty="0" err="1">
                  <a:latin typeface="Aptos" panose="020B0004020202020204" pitchFamily="34" charset="0"/>
                </a:rPr>
                <a:t>comparing</a:t>
              </a:r>
              <a:r>
                <a:rPr lang="it-IT" sz="2400" b="1" i="1" dirty="0">
                  <a:latin typeface="Aptos" panose="020B0004020202020204" pitchFamily="34" charset="0"/>
                </a:rPr>
                <a:t> </a:t>
              </a:r>
              <a:r>
                <a:rPr lang="it-IT" sz="2400" b="1" i="1" dirty="0" err="1">
                  <a:latin typeface="Aptos" panose="020B0004020202020204" pitchFamily="34" charset="0"/>
                </a:rPr>
                <a:t>their</a:t>
              </a:r>
              <a:r>
                <a:rPr lang="it-IT" sz="2400" b="1" i="1" dirty="0">
                  <a:latin typeface="Aptos" panose="020B0004020202020204" pitchFamily="34" charset="0"/>
                </a:rPr>
                <a:t> </a:t>
              </a:r>
              <a:r>
                <a:rPr lang="it-IT" sz="2400" b="1" i="1" dirty="0" err="1">
                  <a:latin typeface="Aptos" panose="020B0004020202020204" pitchFamily="34" charset="0"/>
                </a:rPr>
                <a:t>grades</a:t>
              </a:r>
              <a:r>
                <a:rPr lang="it-IT" sz="2400" b="1" i="1" dirty="0">
                  <a:latin typeface="Aptos" panose="020B0004020202020204" pitchFamily="34" charset="0"/>
                </a:rPr>
                <a:t> with </a:t>
              </a:r>
              <a:r>
                <a:rPr lang="it-IT" sz="2400" b="1" i="1" dirty="0" err="1">
                  <a:latin typeface="Aptos" panose="020B0004020202020204" pitchFamily="34" charset="0"/>
                </a:rPr>
                <a:t>their</a:t>
              </a:r>
              <a:r>
                <a:rPr lang="it-IT" sz="2400" b="1" i="1" dirty="0">
                  <a:latin typeface="Aptos" panose="020B0004020202020204" pitchFamily="34" charset="0"/>
                </a:rPr>
                <a:t> </a:t>
              </a:r>
              <a:r>
                <a:rPr lang="it-IT" sz="2400" b="1" i="1" dirty="0" err="1">
                  <a:latin typeface="Aptos" panose="020B0004020202020204" pitchFamily="34" charset="0"/>
                </a:rPr>
                <a:t>classmates</a:t>
              </a:r>
              <a:r>
                <a:rPr lang="it-IT" sz="2400" b="1" i="1" dirty="0">
                  <a:latin typeface="Aptos" panose="020B0004020202020204" pitchFamily="34" charset="0"/>
                </a:rPr>
                <a:t>’ </a:t>
              </a:r>
              <a:r>
                <a:rPr lang="it-IT" sz="2400" b="1" i="1" dirty="0" err="1">
                  <a:latin typeface="Aptos" panose="020B0004020202020204" pitchFamily="34" charset="0"/>
                </a:rPr>
                <a:t>grades</a:t>
              </a:r>
              <a:r>
                <a:rPr lang="it-IT" sz="2400" b="1" i="1" dirty="0">
                  <a:latin typeface="Aptos" panose="020B0004020202020204" pitchFamily="34" charset="0"/>
                </a:rPr>
                <a:t> </a:t>
              </a:r>
              <a:r>
                <a:rPr lang="it-IT" sz="2400" dirty="0">
                  <a:latin typeface="Aptos" panose="020B0004020202020204" pitchFamily="34" charset="0"/>
                </a:rPr>
                <a:t>(</a:t>
              </a:r>
              <a:r>
                <a:rPr lang="it-IT" sz="2400" dirty="0" err="1">
                  <a:latin typeface="Aptos" panose="020B0004020202020204" pitchFamily="34" charset="0"/>
                </a:rPr>
                <a:t>Secondary</a:t>
              </a:r>
              <a:r>
                <a:rPr lang="it-IT" sz="2400" dirty="0">
                  <a:latin typeface="Aptos" panose="020B0004020202020204" pitchFamily="34" charset="0"/>
                </a:rPr>
                <a:t> school </a:t>
              </a:r>
              <a:r>
                <a:rPr lang="it-IT" sz="2400" dirty="0" err="1">
                  <a:latin typeface="Aptos" panose="020B0004020202020204" pitchFamily="34" charset="0"/>
                </a:rPr>
                <a:t>teacher</a:t>
              </a:r>
              <a:r>
                <a:rPr lang="it-IT" sz="2400" dirty="0">
                  <a:latin typeface="Aptos" panose="020B0004020202020204" pitchFamily="34" charset="0"/>
                </a:rPr>
                <a:t>)</a:t>
              </a:r>
            </a:p>
          </p:txBody>
        </p:sp>
      </p:grpSp>
      <p:grpSp>
        <p:nvGrpSpPr>
          <p:cNvPr id="27" name="Gruppo 26">
            <a:extLst>
              <a:ext uri="{FF2B5EF4-FFF2-40B4-BE49-F238E27FC236}">
                <a16:creationId xmlns:a16="http://schemas.microsoft.com/office/drawing/2014/main" id="{98009C92-3B53-2C0B-95F3-B0DF63CAB1B3}"/>
              </a:ext>
            </a:extLst>
          </p:cNvPr>
          <p:cNvGrpSpPr/>
          <p:nvPr/>
        </p:nvGrpSpPr>
        <p:grpSpPr>
          <a:xfrm>
            <a:off x="327454" y="6246985"/>
            <a:ext cx="17960546" cy="3963716"/>
            <a:chOff x="327454" y="6246985"/>
            <a:chExt cx="17960546" cy="3963716"/>
          </a:xfrm>
        </p:grpSpPr>
        <p:grpSp>
          <p:nvGrpSpPr>
            <p:cNvPr id="9" name="Group 9"/>
            <p:cNvGrpSpPr/>
            <p:nvPr/>
          </p:nvGrpSpPr>
          <p:grpSpPr>
            <a:xfrm>
              <a:off x="3635120" y="6595559"/>
              <a:ext cx="14630400" cy="3429000"/>
              <a:chOff x="0" y="0"/>
              <a:chExt cx="3301373" cy="518065"/>
            </a:xfrm>
            <a:solidFill>
              <a:schemeClr val="accent3">
                <a:lumMod val="20000"/>
                <a:lumOff val="80000"/>
              </a:schemeClr>
            </a:solidFill>
          </p:grpSpPr>
          <p:sp>
            <p:nvSpPr>
              <p:cNvPr id="10" name="Freeform 10"/>
              <p:cNvSpPr/>
              <p:nvPr/>
            </p:nvSpPr>
            <p:spPr>
              <a:xfrm>
                <a:off x="0" y="0"/>
                <a:ext cx="3301373" cy="518065"/>
              </a:xfrm>
              <a:custGeom>
                <a:avLst/>
                <a:gdLst/>
                <a:ahLst/>
                <a:cxnLst/>
                <a:rect l="l" t="t" r="r" b="b"/>
                <a:pathLst>
                  <a:path w="3301373" h="518065">
                    <a:moveTo>
                      <a:pt x="0" y="0"/>
                    </a:moveTo>
                    <a:lnTo>
                      <a:pt x="3301373" y="0"/>
                    </a:lnTo>
                    <a:lnTo>
                      <a:pt x="3301373" y="518065"/>
                    </a:lnTo>
                    <a:lnTo>
                      <a:pt x="0" y="518065"/>
                    </a:lnTo>
                    <a:close/>
                  </a:path>
                </a:pathLst>
              </a:custGeom>
              <a:grpFill/>
            </p:spPr>
            <p:txBody>
              <a:bodyPr/>
              <a:lstStyle/>
              <a:p>
                <a:endParaRPr lang="it-IT"/>
              </a:p>
            </p:txBody>
          </p:sp>
          <p:sp>
            <p:nvSpPr>
              <p:cNvPr id="11" name="TextBox 11"/>
              <p:cNvSpPr txBox="1"/>
              <p:nvPr/>
            </p:nvSpPr>
            <p:spPr>
              <a:xfrm>
                <a:off x="0" y="-38100"/>
                <a:ext cx="3301373" cy="556165"/>
              </a:xfrm>
              <a:prstGeom prst="rect">
                <a:avLst/>
              </a:prstGeom>
              <a:grpFill/>
            </p:spPr>
            <p:txBody>
              <a:bodyPr lIns="50800" tIns="50800" rIns="50800" bIns="50800" rtlCol="0" anchor="ctr"/>
              <a:lstStyle/>
              <a:p>
                <a:pPr algn="ctr">
                  <a:lnSpc>
                    <a:spcPts val="2239"/>
                  </a:lnSpc>
                </a:pPr>
                <a:endParaRPr dirty="0"/>
              </a:p>
            </p:txBody>
          </p:sp>
        </p:grpSp>
        <p:sp>
          <p:nvSpPr>
            <p:cNvPr id="15" name="Esagono 14">
              <a:extLst>
                <a:ext uri="{FF2B5EF4-FFF2-40B4-BE49-F238E27FC236}">
                  <a16:creationId xmlns:a16="http://schemas.microsoft.com/office/drawing/2014/main" id="{D6115728-2E74-B05E-96B9-D42B6FD91F3C}"/>
                </a:ext>
              </a:extLst>
            </p:cNvPr>
            <p:cNvSpPr/>
            <p:nvPr/>
          </p:nvSpPr>
          <p:spPr>
            <a:xfrm>
              <a:off x="327454" y="7205663"/>
              <a:ext cx="2514600" cy="1981200"/>
            </a:xfrm>
            <a:prstGeom prst="hexagon">
              <a:avLst/>
            </a:prstGeom>
            <a:solidFill>
              <a:schemeClr val="accent2">
                <a:lumMod val="40000"/>
                <a:lumOff val="6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000" b="1" dirty="0">
                  <a:solidFill>
                    <a:schemeClr val="accent2"/>
                  </a:solidFill>
                  <a:latin typeface="Aptos" panose="020B0004020202020204" pitchFamily="34" charset="0"/>
                </a:rPr>
                <a:t>Performance-</a:t>
              </a:r>
              <a:r>
                <a:rPr lang="it-IT" sz="2000" b="1" dirty="0" err="1">
                  <a:solidFill>
                    <a:schemeClr val="accent2"/>
                  </a:solidFill>
                  <a:latin typeface="Aptos" panose="020B0004020202020204" pitchFamily="34" charset="0"/>
                </a:rPr>
                <a:t>oriented</a:t>
              </a:r>
              <a:r>
                <a:rPr lang="it-IT" sz="2000" b="1" dirty="0">
                  <a:solidFill>
                    <a:schemeClr val="accent2"/>
                  </a:solidFill>
                  <a:latin typeface="Aptos" panose="020B0004020202020204" pitchFamily="34" charset="0"/>
                </a:rPr>
                <a:t> </a:t>
              </a:r>
              <a:r>
                <a:rPr lang="it-IT" sz="2000" b="1" dirty="0" err="1">
                  <a:solidFill>
                    <a:schemeClr val="accent2"/>
                  </a:solidFill>
                  <a:latin typeface="Aptos" panose="020B0004020202020204" pitchFamily="34" charset="0"/>
                </a:rPr>
                <a:t>education</a:t>
              </a:r>
              <a:r>
                <a:rPr lang="it-IT" sz="2000" b="1" dirty="0">
                  <a:solidFill>
                    <a:schemeClr val="accent2"/>
                  </a:solidFill>
                  <a:latin typeface="Aptos" panose="020B0004020202020204" pitchFamily="34" charset="0"/>
                </a:rPr>
                <a:t> system</a:t>
              </a:r>
            </a:p>
          </p:txBody>
        </p:sp>
        <p:sp>
          <p:nvSpPr>
            <p:cNvPr id="17" name="Esagono 16">
              <a:extLst>
                <a:ext uri="{FF2B5EF4-FFF2-40B4-BE49-F238E27FC236}">
                  <a16:creationId xmlns:a16="http://schemas.microsoft.com/office/drawing/2014/main" id="{484F4E9E-A458-F297-804E-CC9E93A2AAF1}"/>
                </a:ext>
              </a:extLst>
            </p:cNvPr>
            <p:cNvSpPr/>
            <p:nvPr/>
          </p:nvSpPr>
          <p:spPr>
            <a:xfrm>
              <a:off x="2464838" y="6246985"/>
              <a:ext cx="2340565" cy="1863839"/>
            </a:xfrm>
            <a:prstGeom prst="hexagon">
              <a:avLst/>
            </a:prstGeom>
            <a:solidFill>
              <a:schemeClr val="accent2">
                <a:lumMod val="60000"/>
                <a:lumOff val="40000"/>
              </a:schemeClr>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400" b="1" dirty="0" err="1">
                  <a:solidFill>
                    <a:schemeClr val="bg1"/>
                  </a:solidFill>
                  <a:latin typeface="Aptos" panose="020B0004020202020204" pitchFamily="34" charset="0"/>
                </a:rPr>
                <a:t>Evaluative</a:t>
              </a:r>
              <a:r>
                <a:rPr lang="it-IT" sz="2400" b="1" dirty="0">
                  <a:solidFill>
                    <a:schemeClr val="bg1"/>
                  </a:solidFill>
                  <a:latin typeface="Aptos" panose="020B0004020202020204" pitchFamily="34" charset="0"/>
                </a:rPr>
                <a:t> social </a:t>
              </a:r>
              <a:r>
                <a:rPr lang="it-IT" sz="2400" b="1" dirty="0" err="1">
                  <a:solidFill>
                    <a:schemeClr val="bg1"/>
                  </a:solidFill>
                  <a:latin typeface="Aptos" panose="020B0004020202020204" pitchFamily="34" charset="0"/>
                </a:rPr>
                <a:t>context</a:t>
              </a:r>
              <a:endParaRPr lang="it-IT" sz="2400" b="1" dirty="0">
                <a:solidFill>
                  <a:schemeClr val="bg1"/>
                </a:solidFill>
                <a:latin typeface="Aptos" panose="020B0004020202020204" pitchFamily="34" charset="0"/>
              </a:endParaRPr>
            </a:p>
          </p:txBody>
        </p:sp>
        <p:sp>
          <p:nvSpPr>
            <p:cNvPr id="20" name="CasellaDiTesto 19">
              <a:extLst>
                <a:ext uri="{FF2B5EF4-FFF2-40B4-BE49-F238E27FC236}">
                  <a16:creationId xmlns:a16="http://schemas.microsoft.com/office/drawing/2014/main" id="{AEBD2F10-E698-6301-5D1E-C6EE761B6942}"/>
                </a:ext>
              </a:extLst>
            </p:cNvPr>
            <p:cNvSpPr txBox="1"/>
            <p:nvPr/>
          </p:nvSpPr>
          <p:spPr>
            <a:xfrm>
              <a:off x="4989735" y="6667500"/>
              <a:ext cx="12970811" cy="830997"/>
            </a:xfrm>
            <a:prstGeom prst="rect">
              <a:avLst/>
            </a:prstGeom>
            <a:noFill/>
          </p:spPr>
          <p:txBody>
            <a:bodyPr wrap="square">
              <a:spAutoFit/>
            </a:bodyPr>
            <a:lstStyle/>
            <a:p>
              <a:r>
                <a:rPr lang="en-US" sz="2400" b="0" i="1" u="none" strike="noStrike" baseline="0" dirty="0">
                  <a:solidFill>
                    <a:srgbClr val="000000"/>
                  </a:solidFill>
                  <a:latin typeface="Aptos" panose="020B0004020202020204" pitchFamily="34" charset="0"/>
                </a:rPr>
                <a:t>I </a:t>
              </a:r>
              <a:r>
                <a:rPr lang="en-US" sz="2400" i="1" dirty="0">
                  <a:solidFill>
                    <a:srgbClr val="000000"/>
                  </a:solidFill>
                  <a:latin typeface="Aptos" panose="020B0004020202020204" pitchFamily="34" charset="0"/>
                </a:rPr>
                <a:t>liked using more formative feedback to evaluate </a:t>
              </a:r>
              <a:r>
                <a:rPr lang="en-US" sz="2400" b="0" i="1" u="none" strike="noStrike" baseline="0" dirty="0">
                  <a:solidFill>
                    <a:srgbClr val="000000"/>
                  </a:solidFill>
                  <a:latin typeface="Aptos" panose="020B0004020202020204" pitchFamily="34" charset="0"/>
                </a:rPr>
                <a:t>students…I cannot do that anymore because the </a:t>
              </a:r>
              <a:r>
                <a:rPr lang="en-US" sz="2400" b="1" i="1" u="none" strike="noStrike" baseline="0" dirty="0">
                  <a:solidFill>
                    <a:srgbClr val="000000"/>
                  </a:solidFill>
                  <a:latin typeface="Aptos" panose="020B0004020202020204" pitchFamily="34" charset="0"/>
                </a:rPr>
                <a:t>education system </a:t>
              </a:r>
              <a:r>
                <a:rPr lang="en-US" sz="2400" b="1" i="1" dirty="0">
                  <a:solidFill>
                    <a:srgbClr val="000000"/>
                  </a:solidFill>
                  <a:latin typeface="Aptos" panose="020B0004020202020204" pitchFamily="34" charset="0"/>
                </a:rPr>
                <a:t>requires grading </a:t>
              </a:r>
              <a:r>
                <a:rPr lang="en-US" sz="2400" dirty="0">
                  <a:solidFill>
                    <a:srgbClr val="000000"/>
                  </a:solidFill>
                  <a:latin typeface="Aptos" panose="020B0004020202020204" pitchFamily="34" charset="0"/>
                </a:rPr>
                <a:t>(Primary school teacher)</a:t>
              </a:r>
              <a:endParaRPr lang="it-IT" sz="2400" dirty="0">
                <a:latin typeface="Aptos" panose="020B0004020202020204" pitchFamily="34" charset="0"/>
              </a:endParaRPr>
            </a:p>
          </p:txBody>
        </p:sp>
        <p:sp>
          <p:nvSpPr>
            <p:cNvPr id="22" name="CasellaDiTesto 21">
              <a:extLst>
                <a:ext uri="{FF2B5EF4-FFF2-40B4-BE49-F238E27FC236}">
                  <a16:creationId xmlns:a16="http://schemas.microsoft.com/office/drawing/2014/main" id="{28536FE6-B806-2B97-F2DB-E2949C162E85}"/>
                </a:ext>
              </a:extLst>
            </p:cNvPr>
            <p:cNvSpPr txBox="1"/>
            <p:nvPr/>
          </p:nvSpPr>
          <p:spPr>
            <a:xfrm>
              <a:off x="4747346" y="7745387"/>
              <a:ext cx="13540654" cy="830997"/>
            </a:xfrm>
            <a:prstGeom prst="rect">
              <a:avLst/>
            </a:prstGeom>
            <a:noFill/>
          </p:spPr>
          <p:txBody>
            <a:bodyPr wrap="square">
              <a:spAutoFit/>
            </a:bodyPr>
            <a:lstStyle/>
            <a:p>
              <a:r>
                <a:rPr lang="it-IT" sz="2400" i="1" dirty="0" err="1">
                  <a:latin typeface="Aptos" panose="020B0004020202020204" pitchFamily="34" charset="0"/>
                </a:rPr>
                <a:t>Ultimately</a:t>
              </a:r>
              <a:r>
                <a:rPr lang="it-IT" sz="2400" i="1" dirty="0">
                  <a:latin typeface="Aptos" panose="020B0004020202020204" pitchFamily="34" charset="0"/>
                </a:rPr>
                <a:t>, </a:t>
              </a:r>
              <a:r>
                <a:rPr lang="it-IT" sz="2400" i="1" dirty="0" err="1">
                  <a:latin typeface="Aptos" panose="020B0004020202020204" pitchFamily="34" charset="0"/>
                </a:rPr>
                <a:t>it’s</a:t>
              </a:r>
              <a:r>
                <a:rPr lang="it-IT" sz="2400" i="1" dirty="0">
                  <a:latin typeface="Aptos" panose="020B0004020202020204" pitchFamily="34" charset="0"/>
                </a:rPr>
                <a:t> </a:t>
              </a:r>
              <a:r>
                <a:rPr lang="it-IT" sz="2400" i="1" dirty="0" err="1">
                  <a:latin typeface="Aptos" panose="020B0004020202020204" pitchFamily="34" charset="0"/>
                </a:rPr>
                <a:t>not</a:t>
              </a:r>
              <a:r>
                <a:rPr lang="it-IT" sz="2400" i="1" dirty="0">
                  <a:latin typeface="Aptos" panose="020B0004020202020204" pitchFamily="34" charset="0"/>
                </a:rPr>
                <a:t> </a:t>
              </a:r>
              <a:r>
                <a:rPr lang="it-IT" sz="2400" i="1" dirty="0" err="1">
                  <a:latin typeface="Aptos" panose="020B0004020202020204" pitchFamily="34" charset="0"/>
                </a:rPr>
                <a:t>about</a:t>
              </a:r>
              <a:r>
                <a:rPr lang="it-IT" sz="2400" i="1" dirty="0">
                  <a:latin typeface="Aptos" panose="020B0004020202020204" pitchFamily="34" charset="0"/>
                </a:rPr>
                <a:t> the </a:t>
              </a:r>
              <a:r>
                <a:rPr lang="it-IT" sz="2400" i="1" dirty="0" err="1">
                  <a:latin typeface="Aptos" panose="020B0004020202020204" pitchFamily="34" charset="0"/>
                </a:rPr>
                <a:t>numbers</a:t>
              </a:r>
              <a:r>
                <a:rPr lang="it-IT" sz="2400" i="1" dirty="0">
                  <a:latin typeface="Aptos" panose="020B0004020202020204" pitchFamily="34" charset="0"/>
                </a:rPr>
                <a:t>; </a:t>
              </a:r>
              <a:r>
                <a:rPr lang="it-IT" sz="2400" i="1" dirty="0" err="1">
                  <a:latin typeface="Aptos" panose="020B0004020202020204" pitchFamily="34" charset="0"/>
                </a:rPr>
                <a:t>it’s</a:t>
              </a:r>
              <a:r>
                <a:rPr lang="it-IT" sz="2400" i="1" dirty="0">
                  <a:latin typeface="Aptos" panose="020B0004020202020204" pitchFamily="34" charset="0"/>
                </a:rPr>
                <a:t> </a:t>
              </a:r>
              <a:r>
                <a:rPr lang="it-IT" sz="2400" i="1" dirty="0" err="1">
                  <a:latin typeface="Aptos" panose="020B0004020202020204" pitchFamily="34" charset="0"/>
                </a:rPr>
                <a:t>that</a:t>
              </a:r>
              <a:r>
                <a:rPr lang="it-IT" sz="2400" i="1" dirty="0">
                  <a:latin typeface="Aptos" panose="020B0004020202020204" pitchFamily="34" charset="0"/>
                </a:rPr>
                <a:t>, </a:t>
              </a:r>
              <a:r>
                <a:rPr lang="it-IT" sz="2400" i="1" dirty="0" err="1">
                  <a:latin typeface="Aptos" panose="020B0004020202020204" pitchFamily="34" charset="0"/>
                </a:rPr>
                <a:t>at</a:t>
              </a:r>
              <a:r>
                <a:rPr lang="it-IT" sz="2400" i="1" dirty="0">
                  <a:latin typeface="Aptos" panose="020B0004020202020204" pitchFamily="34" charset="0"/>
                </a:rPr>
                <a:t> the end of the day, </a:t>
              </a:r>
              <a:r>
                <a:rPr lang="it-IT" sz="2400" b="1" i="1" dirty="0" err="1">
                  <a:latin typeface="Aptos" panose="020B0004020202020204" pitchFamily="34" charset="0"/>
                </a:rPr>
                <a:t>parents</a:t>
              </a:r>
              <a:r>
                <a:rPr lang="it-IT" sz="2400" b="1" i="1" dirty="0">
                  <a:latin typeface="Aptos" panose="020B0004020202020204" pitchFamily="34" charset="0"/>
                </a:rPr>
                <a:t> </a:t>
              </a:r>
              <a:r>
                <a:rPr lang="it-IT" sz="2400" b="1" i="1" dirty="0" err="1">
                  <a:latin typeface="Aptos" panose="020B0004020202020204" pitchFamily="34" charset="0"/>
                </a:rPr>
                <a:t>want</a:t>
              </a:r>
              <a:r>
                <a:rPr lang="it-IT" sz="2400" b="1" i="1" dirty="0">
                  <a:latin typeface="Aptos" panose="020B0004020202020204" pitchFamily="34" charset="0"/>
                </a:rPr>
                <a:t> to know </a:t>
              </a:r>
              <a:r>
                <a:rPr lang="it-IT" sz="2400" b="1" i="1" dirty="0" err="1">
                  <a:latin typeface="Aptos" panose="020B0004020202020204" pitchFamily="34" charset="0"/>
                </a:rPr>
                <a:t>how</a:t>
              </a:r>
              <a:r>
                <a:rPr lang="it-IT" sz="2400" b="1" i="1" dirty="0">
                  <a:latin typeface="Aptos" panose="020B0004020202020204" pitchFamily="34" charset="0"/>
                </a:rPr>
                <a:t> </a:t>
              </a:r>
              <a:r>
                <a:rPr lang="it-IT" sz="2400" b="1" i="1" dirty="0" err="1">
                  <a:latin typeface="Aptos" panose="020B0004020202020204" pitchFamily="34" charset="0"/>
                </a:rPr>
                <a:t>much</a:t>
              </a:r>
              <a:r>
                <a:rPr lang="it-IT" sz="2400" b="1" i="1" dirty="0">
                  <a:latin typeface="Aptos" panose="020B0004020202020204" pitchFamily="34" charset="0"/>
                </a:rPr>
                <a:t> </a:t>
              </a:r>
              <a:r>
                <a:rPr lang="it-IT" sz="2400" b="1" i="1" dirty="0" err="1">
                  <a:latin typeface="Aptos" panose="020B0004020202020204" pitchFamily="34" charset="0"/>
                </a:rPr>
                <a:t>their</a:t>
              </a:r>
              <a:r>
                <a:rPr lang="it-IT" sz="2400" b="1" i="1" dirty="0">
                  <a:latin typeface="Aptos" panose="020B0004020202020204" pitchFamily="34" charset="0"/>
                </a:rPr>
                <a:t> </a:t>
              </a:r>
              <a:r>
                <a:rPr lang="it-IT" sz="2400" b="1" i="1" dirty="0" err="1">
                  <a:latin typeface="Aptos" panose="020B0004020202020204" pitchFamily="34" charset="0"/>
                </a:rPr>
                <a:t>child</a:t>
              </a:r>
              <a:r>
                <a:rPr lang="it-IT" sz="2400" b="1" i="1" dirty="0">
                  <a:latin typeface="Aptos" panose="020B0004020202020204" pitchFamily="34" charset="0"/>
                </a:rPr>
                <a:t> </a:t>
              </a:r>
              <a:r>
                <a:rPr lang="it-IT" sz="2400" b="1" i="1" dirty="0" err="1">
                  <a:latin typeface="Aptos" panose="020B0004020202020204" pitchFamily="34" charset="0"/>
                </a:rPr>
                <a:t>values</a:t>
              </a:r>
              <a:r>
                <a:rPr lang="it-IT" sz="2400" i="1" dirty="0">
                  <a:latin typeface="Aptos" panose="020B0004020202020204" pitchFamily="34" charset="0"/>
                </a:rPr>
                <a:t>, and </a:t>
              </a:r>
              <a:r>
                <a:rPr lang="it-IT" sz="2400" b="1" i="1" dirty="0" err="1">
                  <a:latin typeface="Aptos" panose="020B0004020202020204" pitchFamily="34" charset="0"/>
                </a:rPr>
                <a:t>they</a:t>
              </a:r>
              <a:r>
                <a:rPr lang="it-IT" sz="2400" b="1" i="1" dirty="0">
                  <a:latin typeface="Aptos" panose="020B0004020202020204" pitchFamily="34" charset="0"/>
                </a:rPr>
                <a:t> </a:t>
              </a:r>
              <a:r>
                <a:rPr lang="it-IT" sz="2400" b="1" i="1" dirty="0" err="1">
                  <a:latin typeface="Aptos" panose="020B0004020202020204" pitchFamily="34" charset="0"/>
                </a:rPr>
                <a:t>want</a:t>
              </a:r>
              <a:r>
                <a:rPr lang="it-IT" sz="2400" b="1" i="1" dirty="0">
                  <a:latin typeface="Aptos" panose="020B0004020202020204" pitchFamily="34" charset="0"/>
                </a:rPr>
                <a:t> to be </a:t>
              </a:r>
              <a:r>
                <a:rPr lang="it-IT" sz="2400" b="1" i="1" dirty="0" err="1">
                  <a:latin typeface="Aptos" panose="020B0004020202020204" pitchFamily="34" charset="0"/>
                </a:rPr>
                <a:t>reassured</a:t>
              </a:r>
              <a:r>
                <a:rPr lang="it-IT" sz="2400" b="1" i="1" dirty="0">
                  <a:latin typeface="Aptos" panose="020B0004020202020204" pitchFamily="34" charset="0"/>
                </a:rPr>
                <a:t> by seeing the </a:t>
              </a:r>
              <a:r>
                <a:rPr lang="it-IT" sz="2400" b="1" i="1" dirty="0" err="1">
                  <a:latin typeface="Aptos" panose="020B0004020202020204" pitchFamily="34" charset="0"/>
                </a:rPr>
                <a:t>grades</a:t>
              </a:r>
              <a:r>
                <a:rPr lang="it-IT" sz="2400" b="1" i="1" dirty="0">
                  <a:latin typeface="Aptos" panose="020B0004020202020204" pitchFamily="34" charset="0"/>
                </a:rPr>
                <a:t> </a:t>
              </a:r>
              <a:r>
                <a:rPr lang="it-IT" sz="2400" dirty="0"/>
                <a:t>(Middle school </a:t>
              </a:r>
              <a:r>
                <a:rPr lang="it-IT" sz="2400" dirty="0" err="1"/>
                <a:t>teacher</a:t>
              </a:r>
              <a:r>
                <a:rPr lang="it-IT" sz="2400" dirty="0"/>
                <a:t>) </a:t>
              </a:r>
            </a:p>
          </p:txBody>
        </p:sp>
        <p:sp>
          <p:nvSpPr>
            <p:cNvPr id="14" name="Esagono 13">
              <a:extLst>
                <a:ext uri="{FF2B5EF4-FFF2-40B4-BE49-F238E27FC236}">
                  <a16:creationId xmlns:a16="http://schemas.microsoft.com/office/drawing/2014/main" id="{20B30420-2521-1437-0DEA-948F8B0C61D9}"/>
                </a:ext>
              </a:extLst>
            </p:cNvPr>
            <p:cNvSpPr/>
            <p:nvPr/>
          </p:nvSpPr>
          <p:spPr>
            <a:xfrm>
              <a:off x="2464838" y="8229501"/>
              <a:ext cx="2340565" cy="1981200"/>
            </a:xfrm>
            <a:prstGeom prst="hexagon">
              <a:avLst/>
            </a:prstGeom>
            <a:solidFill>
              <a:schemeClr val="accent2">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000" b="1" dirty="0" err="1">
                  <a:solidFill>
                    <a:schemeClr val="accent2"/>
                  </a:solidFill>
                  <a:latin typeface="Aptos" panose="020B0004020202020204" pitchFamily="34" charset="0"/>
                </a:rPr>
                <a:t>Parents’role</a:t>
              </a:r>
              <a:endParaRPr lang="it-IT" sz="2000" b="1" dirty="0">
                <a:solidFill>
                  <a:schemeClr val="accent2"/>
                </a:solidFill>
                <a:latin typeface="Aptos" panose="020B0004020202020204" pitchFamily="34" charset="0"/>
              </a:endParaRPr>
            </a:p>
          </p:txBody>
        </p:sp>
        <p:sp>
          <p:nvSpPr>
            <p:cNvPr id="19" name="CasellaDiTesto 18">
              <a:extLst>
                <a:ext uri="{FF2B5EF4-FFF2-40B4-BE49-F238E27FC236}">
                  <a16:creationId xmlns:a16="http://schemas.microsoft.com/office/drawing/2014/main" id="{EFF7512B-0F98-1435-9327-1CDB395F7673}"/>
                </a:ext>
              </a:extLst>
            </p:cNvPr>
            <p:cNvSpPr txBox="1"/>
            <p:nvPr/>
          </p:nvSpPr>
          <p:spPr>
            <a:xfrm>
              <a:off x="4841790" y="8884503"/>
              <a:ext cx="13293810" cy="830997"/>
            </a:xfrm>
            <a:prstGeom prst="rect">
              <a:avLst/>
            </a:prstGeom>
            <a:noFill/>
          </p:spPr>
          <p:txBody>
            <a:bodyPr wrap="square">
              <a:spAutoFit/>
            </a:bodyPr>
            <a:lstStyle/>
            <a:p>
              <a:r>
                <a:rPr lang="it-IT" sz="2400" b="1" i="1" dirty="0">
                  <a:latin typeface="Aptos" panose="020B0004020202020204" pitchFamily="34" charset="0"/>
                </a:rPr>
                <a:t>In </a:t>
              </a:r>
              <a:r>
                <a:rPr lang="it-IT" sz="2400" b="1" i="1" dirty="0" err="1">
                  <a:latin typeface="Aptos" panose="020B0004020202020204" pitchFamily="34" charset="0"/>
                </a:rPr>
                <a:t>our</a:t>
              </a:r>
              <a:r>
                <a:rPr lang="it-IT" sz="2400" b="1" i="1" dirty="0">
                  <a:latin typeface="Aptos" panose="020B0004020202020204" pitchFamily="34" charset="0"/>
                </a:rPr>
                <a:t> society, </a:t>
              </a:r>
              <a:r>
                <a:rPr lang="it-IT" sz="2400" b="1" i="1" dirty="0" err="1">
                  <a:latin typeface="Aptos" panose="020B0004020202020204" pitchFamily="34" charset="0"/>
                </a:rPr>
                <a:t>everything</a:t>
              </a:r>
              <a:r>
                <a:rPr lang="it-IT" sz="2400" b="1" i="1" dirty="0">
                  <a:latin typeface="Aptos" panose="020B0004020202020204" pitchFamily="34" charset="0"/>
                </a:rPr>
                <a:t> </a:t>
              </a:r>
              <a:r>
                <a:rPr lang="it-IT" sz="2400" b="1" i="1" dirty="0" err="1">
                  <a:latin typeface="Aptos" panose="020B0004020202020204" pitchFamily="34" charset="0"/>
                </a:rPr>
                <a:t>is</a:t>
              </a:r>
              <a:r>
                <a:rPr lang="it-IT" sz="2400" b="1" i="1" dirty="0">
                  <a:latin typeface="Aptos" panose="020B0004020202020204" pitchFamily="34" charset="0"/>
                </a:rPr>
                <a:t> </a:t>
              </a:r>
              <a:r>
                <a:rPr lang="it-IT" sz="2400" b="1" i="1" dirty="0" err="1">
                  <a:latin typeface="Aptos" panose="020B0004020202020204" pitchFamily="34" charset="0"/>
                </a:rPr>
                <a:t>assessed</a:t>
              </a:r>
              <a:r>
                <a:rPr lang="it-IT" sz="2400" i="1" dirty="0">
                  <a:latin typeface="Aptos" panose="020B0004020202020204" pitchFamily="34" charset="0"/>
                </a:rPr>
                <a:t>; </a:t>
              </a:r>
              <a:r>
                <a:rPr lang="it-IT" sz="2400" i="1" dirty="0" err="1">
                  <a:latin typeface="Aptos" panose="020B0004020202020204" pitchFamily="34" charset="0"/>
                </a:rPr>
                <a:t>everything</a:t>
              </a:r>
              <a:r>
                <a:rPr lang="it-IT" sz="2400" i="1" dirty="0">
                  <a:latin typeface="Aptos" panose="020B0004020202020204" pitchFamily="34" charset="0"/>
                </a:rPr>
                <a:t> </a:t>
              </a:r>
              <a:r>
                <a:rPr lang="it-IT" sz="2400" i="1" dirty="0" err="1">
                  <a:latin typeface="Aptos" panose="020B0004020202020204" pitchFamily="34" charset="0"/>
                </a:rPr>
                <a:t>is</a:t>
              </a:r>
              <a:r>
                <a:rPr lang="it-IT" sz="2400" i="1" dirty="0">
                  <a:latin typeface="Aptos" panose="020B0004020202020204" pitchFamily="34" charset="0"/>
                </a:rPr>
                <a:t> </a:t>
              </a:r>
              <a:r>
                <a:rPr lang="it-IT" sz="2400" i="1" dirty="0" err="1">
                  <a:latin typeface="Aptos" panose="020B0004020202020204" pitchFamily="34" charset="0"/>
                </a:rPr>
                <a:t>about</a:t>
              </a:r>
              <a:r>
                <a:rPr lang="it-IT" sz="2400" i="1" dirty="0">
                  <a:latin typeface="Aptos" panose="020B0004020202020204" pitchFamily="34" charset="0"/>
                </a:rPr>
                <a:t> </a:t>
              </a:r>
              <a:r>
                <a:rPr lang="it-IT" sz="2400" i="1" dirty="0" err="1">
                  <a:latin typeface="Aptos" panose="020B0004020202020204" pitchFamily="34" charset="0"/>
                </a:rPr>
                <a:t>assessment</a:t>
              </a:r>
              <a:r>
                <a:rPr lang="it-IT" sz="2400" i="1" dirty="0">
                  <a:latin typeface="Aptos" panose="020B0004020202020204" pitchFamily="34" charset="0"/>
                </a:rPr>
                <a:t>... Students </a:t>
              </a:r>
              <a:r>
                <a:rPr lang="it-IT" sz="2400" i="1" dirty="0" err="1">
                  <a:latin typeface="Aptos" panose="020B0004020202020204" pitchFamily="34" charset="0"/>
                </a:rPr>
                <a:t>need</a:t>
              </a:r>
              <a:r>
                <a:rPr lang="it-IT" sz="2400" i="1" dirty="0">
                  <a:latin typeface="Aptos" panose="020B0004020202020204" pitchFamily="34" charset="0"/>
                </a:rPr>
                <a:t> to </a:t>
              </a:r>
              <a:r>
                <a:rPr lang="it-IT" sz="2400" i="1" dirty="0" err="1">
                  <a:latin typeface="Aptos" panose="020B0004020202020204" pitchFamily="34" charset="0"/>
                </a:rPr>
                <a:t>learn</a:t>
              </a:r>
              <a:r>
                <a:rPr lang="it-IT" sz="2400" i="1" dirty="0">
                  <a:latin typeface="Aptos" panose="020B0004020202020204" pitchFamily="34" charset="0"/>
                </a:rPr>
                <a:t> </a:t>
              </a:r>
              <a:r>
                <a:rPr lang="it-IT" sz="2400" i="1" dirty="0" err="1">
                  <a:latin typeface="Aptos" panose="020B0004020202020204" pitchFamily="34" charset="0"/>
                </a:rPr>
                <a:t>this</a:t>
              </a:r>
              <a:r>
                <a:rPr lang="it-IT" sz="2400" i="1" dirty="0">
                  <a:latin typeface="Aptos" panose="020B0004020202020204" pitchFamily="34" charset="0"/>
                </a:rPr>
                <a:t> </a:t>
              </a:r>
              <a:r>
                <a:rPr lang="it-IT" sz="2400" i="1" dirty="0" err="1">
                  <a:latin typeface="Aptos" panose="020B0004020202020204" pitchFamily="34" charset="0"/>
                </a:rPr>
                <a:t>aspect</a:t>
              </a:r>
              <a:r>
                <a:rPr lang="it-IT" sz="2400" i="1" dirty="0">
                  <a:latin typeface="Aptos" panose="020B0004020202020204" pitchFamily="34" charset="0"/>
                </a:rPr>
                <a:t> </a:t>
              </a:r>
              <a:r>
                <a:rPr lang="it-IT" sz="2400" i="1" dirty="0" err="1">
                  <a:latin typeface="Aptos" panose="020B0004020202020204" pitchFamily="34" charset="0"/>
                </a:rPr>
                <a:t>too</a:t>
              </a:r>
              <a:r>
                <a:rPr lang="it-IT" sz="2400" i="1" dirty="0">
                  <a:latin typeface="Aptos" panose="020B0004020202020204" pitchFamily="34" charset="0"/>
                </a:rPr>
                <a:t>... </a:t>
              </a:r>
              <a:r>
                <a:rPr lang="it-IT" sz="2400" dirty="0">
                  <a:latin typeface="Aptos" panose="020B0004020202020204" pitchFamily="34" charset="0"/>
                </a:rPr>
                <a:t>(</a:t>
              </a:r>
              <a:r>
                <a:rPr lang="it-IT" sz="2400" dirty="0" err="1">
                  <a:latin typeface="Aptos" panose="020B0004020202020204" pitchFamily="34" charset="0"/>
                </a:rPr>
                <a:t>Secondary</a:t>
              </a:r>
              <a:r>
                <a:rPr lang="it-IT" sz="2400" dirty="0">
                  <a:latin typeface="Aptos" panose="020B0004020202020204" pitchFamily="34" charset="0"/>
                </a:rPr>
                <a:t> school </a:t>
              </a:r>
              <a:r>
                <a:rPr lang="it-IT" sz="2400" dirty="0" err="1">
                  <a:latin typeface="Aptos" panose="020B0004020202020204" pitchFamily="34" charset="0"/>
                </a:rPr>
                <a:t>teacher</a:t>
              </a:r>
              <a:r>
                <a:rPr lang="it-IT" sz="2400" dirty="0">
                  <a:latin typeface="Aptos" panose="020B0004020202020204" pitchFamily="34" charset="0"/>
                </a:rPr>
                <a:t>)</a:t>
              </a:r>
            </a:p>
          </p:txBody>
        </p:sp>
      </p:grpSp>
      <p:sp>
        <p:nvSpPr>
          <p:cNvPr id="6" name="Esagono 5">
            <a:extLst>
              <a:ext uri="{FF2B5EF4-FFF2-40B4-BE49-F238E27FC236}">
                <a16:creationId xmlns:a16="http://schemas.microsoft.com/office/drawing/2014/main" id="{34A41C4D-D6C2-6A93-46D0-EC950D3F4EE3}"/>
              </a:ext>
            </a:extLst>
          </p:cNvPr>
          <p:cNvSpPr/>
          <p:nvPr/>
        </p:nvSpPr>
        <p:spPr>
          <a:xfrm>
            <a:off x="458379" y="2639749"/>
            <a:ext cx="3124200" cy="2667000"/>
          </a:xfrm>
          <a:prstGeom prst="hexagon">
            <a:avLst/>
          </a:prstGeom>
          <a:solidFill>
            <a:schemeClr val="accent3">
              <a:lumMod val="40000"/>
              <a:lumOff val="60000"/>
            </a:schemeClr>
          </a:solidFill>
          <a:ln>
            <a:solidFill>
              <a:schemeClr val="accent3">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400" b="1" dirty="0" err="1">
                <a:solidFill>
                  <a:schemeClr val="accent3">
                    <a:lumMod val="50000"/>
                  </a:schemeClr>
                </a:solidFill>
              </a:rPr>
              <a:t>Consequences</a:t>
            </a:r>
            <a:r>
              <a:rPr lang="it-IT" sz="2400" b="1" dirty="0">
                <a:solidFill>
                  <a:schemeClr val="accent3">
                    <a:lumMod val="50000"/>
                  </a:schemeClr>
                </a:solidFill>
              </a:rPr>
              <a:t> of </a:t>
            </a:r>
            <a:r>
              <a:rPr lang="it-IT" sz="2400" b="1" dirty="0" err="1">
                <a:solidFill>
                  <a:schemeClr val="accent3">
                    <a:lumMod val="50000"/>
                  </a:schemeClr>
                </a:solidFill>
              </a:rPr>
              <a:t>grading</a:t>
            </a:r>
            <a:endParaRPr lang="it-IT" sz="2400" b="1" dirty="0">
              <a:solidFill>
                <a:schemeClr val="accent3">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1184</TotalTime>
  <Words>2845</Words>
  <Application>Microsoft Office PowerPoint</Application>
  <PresentationFormat>Personalizzato</PresentationFormat>
  <Paragraphs>233</Paragraphs>
  <Slides>13</Slides>
  <Notes>8</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13</vt:i4>
      </vt:variant>
    </vt:vector>
  </HeadingPairs>
  <TitlesOfParts>
    <vt:vector size="20" baseType="lpstr">
      <vt:lpstr>Arial</vt:lpstr>
      <vt:lpstr>Helios Italics</vt:lpstr>
      <vt:lpstr>Helios</vt:lpstr>
      <vt:lpstr>Calibri</vt:lpstr>
      <vt:lpstr>Anton</vt:lpstr>
      <vt:lpstr>Aptos</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tool for selecting students?</dc:title>
  <cp:lastModifiedBy>SONCINI Annalisa</cp:lastModifiedBy>
  <cp:revision>26</cp:revision>
  <dcterms:created xsi:type="dcterms:W3CDTF">2006-08-16T00:00:00Z</dcterms:created>
  <dcterms:modified xsi:type="dcterms:W3CDTF">2026-07-04T06:00:41Z</dcterms:modified>
  <dc:identifier>DAHLhgIzlMc</dc:identifier>
</cp:coreProperties>
</file>